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media/image2.jpeg" ContentType="image/jpeg"/>
  <Override PartName="/ppt/media/image3.jpeg" ContentType="image/jpeg"/>
  <Override PartName="/ppt/media/image4.jpeg" ContentType="image/jpeg"/>
  <Override PartName="/ppt/media/image5.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s>

</file>

<file path=ppt/media/image1.jpeg>
</file>

<file path=ppt/media/image1.png>
</file>

<file path=ppt/media/image2.jpeg>
</file>

<file path=ppt/media/image2.png>
</file>

<file path=ppt/media/image3.jpeg>
</file>

<file path=ppt/media/image3.png>
</file>

<file path=ppt/media/image4.jpeg>
</file>

<file path=ppt/media/image5.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67" name="Shape 67"/>
          <p:cNvSpPr/>
          <p:nvPr>
            <p:ph type="sldImg"/>
          </p:nvPr>
        </p:nvSpPr>
        <p:spPr>
          <a:xfrm>
            <a:off x="1143000" y="685800"/>
            <a:ext cx="4572000" cy="3429000"/>
          </a:xfrm>
          <a:prstGeom prst="rect">
            <a:avLst/>
          </a:prstGeom>
        </p:spPr>
        <p:txBody>
          <a:bodyPr/>
          <a:lstStyle/>
          <a:p>
            <a:pPr/>
          </a:p>
        </p:txBody>
      </p:sp>
      <p:sp>
        <p:nvSpPr>
          <p:cNvPr id="68" name="Shape 6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jpe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0" showMasterPhAnim="1">
  <p:cSld name="Title Slide">
    <p:spTree>
      <p:nvGrpSpPr>
        <p:cNvPr id="1" name=""/>
        <p:cNvGrpSpPr/>
        <p:nvPr/>
      </p:nvGrpSpPr>
      <p:grpSpPr>
        <a:xfrm>
          <a:off x="0" y="0"/>
          <a:ext cx="0" cy="0"/>
          <a:chOff x="0" y="0"/>
          <a:chExt cx="0" cy="0"/>
        </a:xfrm>
      </p:grpSpPr>
      <p:sp>
        <p:nvSpPr>
          <p:cNvPr id="20" name="Rectangle 11"/>
          <p:cNvSpPr/>
          <p:nvPr/>
        </p:nvSpPr>
        <p:spPr>
          <a:xfrm>
            <a:off x="0" y="0"/>
            <a:ext cx="9144000" cy="838200"/>
          </a:xfrm>
          <a:prstGeom prst="rect">
            <a:avLst/>
          </a:prstGeom>
          <a:solidFill>
            <a:srgbClr val="FF3300"/>
          </a:solidFill>
          <a:ln w="12700">
            <a:miter lim="400000"/>
          </a:ln>
          <a:extLst>
            <a:ext uri="{C572A759-6A51-4108-AA02-DFA0A04FC94B}">
              <ma14:wrappingTextBoxFlag xmlns:ma14="http://schemas.microsoft.com/office/mac/drawingml/2011/main" val="1"/>
            </a:ext>
          </a:extLst>
        </p:spPr>
        <p:txBody>
          <a:bodyPr lIns="45719" rIns="45719" anchor="ctr"/>
          <a:lstStyle/>
          <a:p>
            <a:pPr/>
            <a:r>
              <a:t>        Project Highlights</a:t>
            </a:r>
          </a:p>
        </p:txBody>
      </p:sp>
      <p:sp>
        <p:nvSpPr>
          <p:cNvPr id="21" name="Rectangle 11"/>
          <p:cNvSpPr/>
          <p:nvPr/>
        </p:nvSpPr>
        <p:spPr>
          <a:xfrm flipV="1">
            <a:off x="0" y="6705600"/>
            <a:ext cx="9144000" cy="198117"/>
          </a:xfrm>
          <a:prstGeom prst="rect">
            <a:avLst/>
          </a:prstGeom>
          <a:solidFill>
            <a:srgbClr val="FF0000"/>
          </a:solidFill>
          <a:ln w="12700">
            <a:miter lim="400000"/>
          </a:ln>
        </p:spPr>
        <p:txBody>
          <a:bodyPr lIns="45719" rIns="45719" anchor="ctr"/>
          <a:lstStyle/>
          <a:p>
            <a:pPr/>
          </a:p>
        </p:txBody>
      </p:sp>
      <p:pic>
        <p:nvPicPr>
          <p:cNvPr id="22" name="Picture 10" descr="Picture 10"/>
          <p:cNvPicPr>
            <a:picLocks noChangeAspect="1"/>
          </p:cNvPicPr>
          <p:nvPr/>
        </p:nvPicPr>
        <p:blipFill>
          <a:blip r:embed="rId2">
            <a:extLst/>
          </a:blip>
          <a:srcRect l="0" t="0" r="0" b="10713"/>
          <a:stretch>
            <a:fillRect/>
          </a:stretch>
        </p:blipFill>
        <p:spPr>
          <a:xfrm>
            <a:off x="6553200" y="228600"/>
            <a:ext cx="2057400" cy="635000"/>
          </a:xfrm>
          <a:prstGeom prst="rect">
            <a:avLst/>
          </a:prstGeom>
          <a:ln w="12700">
            <a:miter lim="400000"/>
          </a:ln>
        </p:spPr>
      </p:pic>
      <p:pic>
        <p:nvPicPr>
          <p:cNvPr id="23" name="Picture 10" descr="Picture 10"/>
          <p:cNvPicPr>
            <a:picLocks noChangeAspect="1"/>
          </p:cNvPicPr>
          <p:nvPr/>
        </p:nvPicPr>
        <p:blipFill>
          <a:blip r:embed="rId2">
            <a:extLst/>
          </a:blip>
          <a:srcRect l="0" t="0" r="0" b="10713"/>
          <a:stretch>
            <a:fillRect/>
          </a:stretch>
        </p:blipFill>
        <p:spPr>
          <a:xfrm>
            <a:off x="6553200" y="228600"/>
            <a:ext cx="2057400" cy="635000"/>
          </a:xfrm>
          <a:prstGeom prst="rect">
            <a:avLst/>
          </a:prstGeom>
          <a:ln w="12700">
            <a:miter lim="400000"/>
          </a:ln>
        </p:spPr>
      </p:pic>
      <p:grpSp>
        <p:nvGrpSpPr>
          <p:cNvPr id="27" name="Group 7"/>
          <p:cNvGrpSpPr/>
          <p:nvPr/>
        </p:nvGrpSpPr>
        <p:grpSpPr>
          <a:xfrm>
            <a:off x="6146800" y="-1"/>
            <a:ext cx="2997200" cy="876301"/>
            <a:chOff x="0" y="0"/>
            <a:chExt cx="2997200" cy="876300"/>
          </a:xfrm>
        </p:grpSpPr>
        <p:sp>
          <p:nvSpPr>
            <p:cNvPr id="24" name="Rectangle 11"/>
            <p:cNvSpPr/>
            <p:nvPr/>
          </p:nvSpPr>
          <p:spPr>
            <a:xfrm>
              <a:off x="0" y="-1"/>
              <a:ext cx="2997200" cy="838201"/>
            </a:xfrm>
            <a:prstGeom prst="rect">
              <a:avLst/>
            </a:prstGeom>
            <a:solidFill>
              <a:srgbClr val="FF3300"/>
            </a:solidFill>
            <a:ln w="12700" cap="flat">
              <a:noFill/>
              <a:miter lim="400000"/>
            </a:ln>
            <a:effectLst/>
          </p:spPr>
          <p:txBody>
            <a:bodyPr wrap="square" lIns="45719" tIns="45719" rIns="45719" bIns="45719" numCol="1" anchor="ctr">
              <a:noAutofit/>
            </a:bodyPr>
            <a:lstStyle/>
            <a:p>
              <a:pPr/>
            </a:p>
          </p:txBody>
        </p:sp>
        <p:pic>
          <p:nvPicPr>
            <p:cNvPr id="25" name="Picture 9" descr="Picture 9"/>
            <p:cNvPicPr>
              <a:picLocks noChangeAspect="1"/>
            </p:cNvPicPr>
            <p:nvPr/>
          </p:nvPicPr>
          <p:blipFill>
            <a:blip r:embed="rId2">
              <a:extLst/>
            </a:blip>
            <a:srcRect l="0" t="0" r="0" b="10713"/>
            <a:stretch>
              <a:fillRect/>
            </a:stretch>
          </p:blipFill>
          <p:spPr>
            <a:xfrm>
              <a:off x="406400" y="228600"/>
              <a:ext cx="2057400" cy="635000"/>
            </a:xfrm>
            <a:prstGeom prst="rect">
              <a:avLst/>
            </a:prstGeom>
            <a:ln w="12700" cap="flat">
              <a:noFill/>
              <a:miter lim="400000"/>
            </a:ln>
            <a:effectLst/>
          </p:spPr>
        </p:pic>
        <p:sp>
          <p:nvSpPr>
            <p:cNvPr id="26" name="Rectangle 18"/>
            <p:cNvSpPr/>
            <p:nvPr/>
          </p:nvSpPr>
          <p:spPr>
            <a:xfrm>
              <a:off x="381000" y="190500"/>
              <a:ext cx="2076450" cy="685800"/>
            </a:xfrm>
            <a:prstGeom prst="rect">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pic>
        <p:nvPicPr>
          <p:cNvPr id="28" name="Picture 15" descr="Picture 15"/>
          <p:cNvPicPr>
            <a:picLocks noChangeAspect="1"/>
          </p:cNvPicPr>
          <p:nvPr/>
        </p:nvPicPr>
        <p:blipFill>
          <a:blip r:embed="rId3">
            <a:extLst/>
          </a:blip>
          <a:stretch>
            <a:fillRect/>
          </a:stretch>
        </p:blipFill>
        <p:spPr>
          <a:xfrm>
            <a:off x="6553200" y="228600"/>
            <a:ext cx="1920875" cy="609600"/>
          </a:xfrm>
          <a:prstGeom prst="rect">
            <a:avLst/>
          </a:prstGeom>
          <a:ln w="12700">
            <a:miter lim="400000"/>
          </a:ln>
        </p:spPr>
      </p:pic>
      <p:sp>
        <p:nvSpPr>
          <p:cNvPr id="29" name="Body Level One…"/>
          <p:cNvSpPr txBox="1"/>
          <p:nvPr>
            <p:ph type="body" idx="1"/>
          </p:nvPr>
        </p:nvSpPr>
        <p:spPr>
          <a:xfrm>
            <a:off x="533400" y="1371600"/>
            <a:ext cx="8153400" cy="4724400"/>
          </a:xfrm>
          <a:prstGeom prst="rect">
            <a:avLst/>
          </a:prstGeom>
        </p:spPr>
        <p:txBody>
          <a:bodyPr>
            <a:normAutofit fontScale="100000" lnSpcReduction="0"/>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0" showMasterPhAnim="1">
  <p:cSld name="Title and Content">
    <p:spTree>
      <p:nvGrpSpPr>
        <p:cNvPr id="1" name=""/>
        <p:cNvGrpSpPr/>
        <p:nvPr/>
      </p:nvGrpSpPr>
      <p:grpSpPr>
        <a:xfrm>
          <a:off x="0" y="0"/>
          <a:ext cx="0" cy="0"/>
          <a:chOff x="0" y="0"/>
          <a:chExt cx="0" cy="0"/>
        </a:xfrm>
      </p:grpSpPr>
      <p:sp>
        <p:nvSpPr>
          <p:cNvPr id="37" name="Rectangle 11"/>
          <p:cNvSpPr/>
          <p:nvPr/>
        </p:nvSpPr>
        <p:spPr>
          <a:xfrm>
            <a:off x="0" y="0"/>
            <a:ext cx="9144000" cy="838200"/>
          </a:xfrm>
          <a:prstGeom prst="rect">
            <a:avLst/>
          </a:prstGeom>
          <a:solidFill>
            <a:srgbClr val="FF3300"/>
          </a:solidFill>
          <a:ln w="12700">
            <a:miter lim="400000"/>
          </a:ln>
        </p:spPr>
        <p:txBody>
          <a:bodyPr lIns="45719" rIns="45719" anchor="ctr"/>
          <a:lstStyle/>
          <a:p>
            <a:pPr/>
          </a:p>
        </p:txBody>
      </p:sp>
      <p:sp>
        <p:nvSpPr>
          <p:cNvPr id="38" name="Rectangle 11"/>
          <p:cNvSpPr/>
          <p:nvPr/>
        </p:nvSpPr>
        <p:spPr>
          <a:xfrm flipV="1">
            <a:off x="0" y="6705600"/>
            <a:ext cx="9144000" cy="198117"/>
          </a:xfrm>
          <a:prstGeom prst="rect">
            <a:avLst/>
          </a:prstGeom>
          <a:solidFill>
            <a:srgbClr val="FF0000"/>
          </a:solidFill>
          <a:ln w="12700">
            <a:miter lim="400000"/>
          </a:ln>
        </p:spPr>
        <p:txBody>
          <a:bodyPr lIns="45719" rIns="45719" anchor="ctr"/>
          <a:lstStyle/>
          <a:p>
            <a:pPr/>
          </a:p>
        </p:txBody>
      </p:sp>
      <p:pic>
        <p:nvPicPr>
          <p:cNvPr id="39" name="Picture 10" descr="Picture 10"/>
          <p:cNvPicPr>
            <a:picLocks noChangeAspect="1"/>
          </p:cNvPicPr>
          <p:nvPr/>
        </p:nvPicPr>
        <p:blipFill>
          <a:blip r:embed="rId2">
            <a:extLst/>
          </a:blip>
          <a:srcRect l="0" t="0" r="0" b="10713"/>
          <a:stretch>
            <a:fillRect/>
          </a:stretch>
        </p:blipFill>
        <p:spPr>
          <a:xfrm>
            <a:off x="6553200" y="228600"/>
            <a:ext cx="2057400" cy="635000"/>
          </a:xfrm>
          <a:prstGeom prst="rect">
            <a:avLst/>
          </a:prstGeom>
          <a:ln w="12700">
            <a:miter lim="400000"/>
          </a:ln>
        </p:spPr>
      </p:pic>
      <p:pic>
        <p:nvPicPr>
          <p:cNvPr id="40" name="Picture 10" descr="Picture 10"/>
          <p:cNvPicPr>
            <a:picLocks noChangeAspect="1"/>
          </p:cNvPicPr>
          <p:nvPr/>
        </p:nvPicPr>
        <p:blipFill>
          <a:blip r:embed="rId2">
            <a:extLst/>
          </a:blip>
          <a:srcRect l="0" t="0" r="0" b="10713"/>
          <a:stretch>
            <a:fillRect/>
          </a:stretch>
        </p:blipFill>
        <p:spPr>
          <a:xfrm>
            <a:off x="6553200" y="228600"/>
            <a:ext cx="2057400" cy="635000"/>
          </a:xfrm>
          <a:prstGeom prst="rect">
            <a:avLst/>
          </a:prstGeom>
          <a:ln w="12700">
            <a:miter lim="400000"/>
          </a:ln>
        </p:spPr>
      </p:pic>
      <p:grpSp>
        <p:nvGrpSpPr>
          <p:cNvPr id="44" name="Group 7"/>
          <p:cNvGrpSpPr/>
          <p:nvPr/>
        </p:nvGrpSpPr>
        <p:grpSpPr>
          <a:xfrm>
            <a:off x="6146800" y="-1"/>
            <a:ext cx="2997200" cy="876301"/>
            <a:chOff x="0" y="0"/>
            <a:chExt cx="2997200" cy="876300"/>
          </a:xfrm>
        </p:grpSpPr>
        <p:sp>
          <p:nvSpPr>
            <p:cNvPr id="41" name="Rectangle 11"/>
            <p:cNvSpPr/>
            <p:nvPr/>
          </p:nvSpPr>
          <p:spPr>
            <a:xfrm>
              <a:off x="0" y="-1"/>
              <a:ext cx="2997200" cy="838201"/>
            </a:xfrm>
            <a:prstGeom prst="rect">
              <a:avLst/>
            </a:prstGeom>
            <a:solidFill>
              <a:srgbClr val="FF3300"/>
            </a:solidFill>
            <a:ln w="12700" cap="flat">
              <a:noFill/>
              <a:miter lim="400000"/>
            </a:ln>
            <a:effectLst/>
          </p:spPr>
          <p:txBody>
            <a:bodyPr wrap="square" lIns="45719" tIns="45719" rIns="45719" bIns="45719" numCol="1" anchor="ctr">
              <a:noAutofit/>
            </a:bodyPr>
            <a:lstStyle/>
            <a:p>
              <a:pPr/>
            </a:p>
          </p:txBody>
        </p:sp>
        <p:pic>
          <p:nvPicPr>
            <p:cNvPr id="42" name="Picture 9" descr="Picture 9"/>
            <p:cNvPicPr>
              <a:picLocks noChangeAspect="1"/>
            </p:cNvPicPr>
            <p:nvPr/>
          </p:nvPicPr>
          <p:blipFill>
            <a:blip r:embed="rId2">
              <a:extLst/>
            </a:blip>
            <a:srcRect l="0" t="0" r="0" b="10713"/>
            <a:stretch>
              <a:fillRect/>
            </a:stretch>
          </p:blipFill>
          <p:spPr>
            <a:xfrm>
              <a:off x="406400" y="228600"/>
              <a:ext cx="2057400" cy="635000"/>
            </a:xfrm>
            <a:prstGeom prst="rect">
              <a:avLst/>
            </a:prstGeom>
            <a:ln w="12700" cap="flat">
              <a:noFill/>
              <a:miter lim="400000"/>
            </a:ln>
            <a:effectLst/>
          </p:spPr>
        </p:pic>
        <p:sp>
          <p:nvSpPr>
            <p:cNvPr id="43" name="Rectangle 18"/>
            <p:cNvSpPr/>
            <p:nvPr/>
          </p:nvSpPr>
          <p:spPr>
            <a:xfrm>
              <a:off x="381000" y="190500"/>
              <a:ext cx="2076450" cy="685800"/>
            </a:xfrm>
            <a:prstGeom prst="rect">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pic>
        <p:nvPicPr>
          <p:cNvPr id="45" name="Picture 15" descr="Picture 15"/>
          <p:cNvPicPr>
            <a:picLocks noChangeAspect="1"/>
          </p:cNvPicPr>
          <p:nvPr/>
        </p:nvPicPr>
        <p:blipFill>
          <a:blip r:embed="rId3">
            <a:extLst/>
          </a:blip>
          <a:stretch>
            <a:fillRect/>
          </a:stretch>
        </p:blipFill>
        <p:spPr>
          <a:xfrm>
            <a:off x="6553200" y="228600"/>
            <a:ext cx="1920875" cy="609600"/>
          </a:xfrm>
          <a:prstGeom prst="rect">
            <a:avLst/>
          </a:prstGeom>
          <a:ln w="12700">
            <a:miter lim="400000"/>
          </a:ln>
        </p:spPr>
      </p:pic>
      <p:pic>
        <p:nvPicPr>
          <p:cNvPr id="46" name="Picture 10" descr="Picture 10"/>
          <p:cNvPicPr>
            <a:picLocks noChangeAspect="1"/>
          </p:cNvPicPr>
          <p:nvPr/>
        </p:nvPicPr>
        <p:blipFill>
          <a:blip r:embed="rId2">
            <a:extLst/>
          </a:blip>
          <a:srcRect l="0" t="0" r="0" b="10713"/>
          <a:stretch>
            <a:fillRect/>
          </a:stretch>
        </p:blipFill>
        <p:spPr>
          <a:xfrm>
            <a:off x="6553200" y="228600"/>
            <a:ext cx="2057400" cy="635000"/>
          </a:xfrm>
          <a:prstGeom prst="rect">
            <a:avLst/>
          </a:prstGeom>
          <a:ln w="12700">
            <a:miter lim="400000"/>
          </a:ln>
        </p:spPr>
      </p:pic>
      <p:grpSp>
        <p:nvGrpSpPr>
          <p:cNvPr id="50" name="Group 7"/>
          <p:cNvGrpSpPr/>
          <p:nvPr/>
        </p:nvGrpSpPr>
        <p:grpSpPr>
          <a:xfrm>
            <a:off x="6146800" y="-1"/>
            <a:ext cx="2997200" cy="876301"/>
            <a:chOff x="0" y="0"/>
            <a:chExt cx="2997200" cy="876300"/>
          </a:xfrm>
        </p:grpSpPr>
        <p:sp>
          <p:nvSpPr>
            <p:cNvPr id="47" name="Rectangle 11"/>
            <p:cNvSpPr/>
            <p:nvPr/>
          </p:nvSpPr>
          <p:spPr>
            <a:xfrm>
              <a:off x="0" y="-1"/>
              <a:ext cx="2997200" cy="838201"/>
            </a:xfrm>
            <a:prstGeom prst="rect">
              <a:avLst/>
            </a:prstGeom>
            <a:solidFill>
              <a:srgbClr val="FF3300"/>
            </a:solidFill>
            <a:ln w="12700" cap="flat">
              <a:noFill/>
              <a:miter lim="400000"/>
            </a:ln>
            <a:effectLst/>
          </p:spPr>
          <p:txBody>
            <a:bodyPr wrap="square" lIns="45719" tIns="45719" rIns="45719" bIns="45719" numCol="1" anchor="ctr">
              <a:noAutofit/>
            </a:bodyPr>
            <a:lstStyle/>
            <a:p>
              <a:pPr/>
            </a:p>
          </p:txBody>
        </p:sp>
        <p:pic>
          <p:nvPicPr>
            <p:cNvPr id="48" name="Picture 9" descr="Picture 9"/>
            <p:cNvPicPr>
              <a:picLocks noChangeAspect="1"/>
            </p:cNvPicPr>
            <p:nvPr/>
          </p:nvPicPr>
          <p:blipFill>
            <a:blip r:embed="rId2">
              <a:extLst/>
            </a:blip>
            <a:srcRect l="0" t="0" r="0" b="10713"/>
            <a:stretch>
              <a:fillRect/>
            </a:stretch>
          </p:blipFill>
          <p:spPr>
            <a:xfrm>
              <a:off x="406400" y="228600"/>
              <a:ext cx="2057400" cy="635000"/>
            </a:xfrm>
            <a:prstGeom prst="rect">
              <a:avLst/>
            </a:prstGeom>
            <a:ln w="12700" cap="flat">
              <a:noFill/>
              <a:miter lim="400000"/>
            </a:ln>
            <a:effectLst/>
          </p:spPr>
        </p:pic>
        <p:sp>
          <p:nvSpPr>
            <p:cNvPr id="49" name="Rectangle 7"/>
            <p:cNvSpPr/>
            <p:nvPr/>
          </p:nvSpPr>
          <p:spPr>
            <a:xfrm>
              <a:off x="381000" y="190500"/>
              <a:ext cx="2076450" cy="685800"/>
            </a:xfrm>
            <a:prstGeom prst="rect">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pic>
        <p:nvPicPr>
          <p:cNvPr id="51" name="Picture 15" descr="Picture 15"/>
          <p:cNvPicPr>
            <a:picLocks noChangeAspect="1"/>
          </p:cNvPicPr>
          <p:nvPr/>
        </p:nvPicPr>
        <p:blipFill>
          <a:blip r:embed="rId3">
            <a:extLst/>
          </a:blip>
          <a:stretch>
            <a:fillRect/>
          </a:stretch>
        </p:blipFill>
        <p:spPr>
          <a:xfrm>
            <a:off x="6553200" y="228600"/>
            <a:ext cx="1920875" cy="609600"/>
          </a:xfrm>
          <a:prstGeom prst="rect">
            <a:avLst/>
          </a:prstGeom>
          <a:ln w="12700">
            <a:miter lim="400000"/>
          </a:ln>
        </p:spPr>
      </p:pic>
      <p:sp>
        <p:nvSpPr>
          <p:cNvPr id="52" name="Title Text"/>
          <p:cNvSpPr txBox="1"/>
          <p:nvPr>
            <p:ph type="title"/>
          </p:nvPr>
        </p:nvSpPr>
        <p:spPr>
          <a:xfrm>
            <a:off x="0" y="0"/>
            <a:ext cx="6477000" cy="838200"/>
          </a:xfrm>
          <a:prstGeom prst="rect">
            <a:avLst/>
          </a:prstGeom>
        </p:spPr>
        <p:txBody>
          <a:bodyPr>
            <a:normAutofit fontScale="100000" lnSpcReduction="0"/>
          </a:bodyPr>
          <a:lstStyle>
            <a:lvl1pPr>
              <a:defRPr sz="3200">
                <a:latin typeface="Times New Roman"/>
                <a:ea typeface="Times New Roman"/>
                <a:cs typeface="Times New Roman"/>
                <a:sym typeface="Times New Roman"/>
              </a:defRPr>
            </a:lvl1pPr>
          </a:lstStyle>
          <a:p>
            <a:pPr/>
            <a:r>
              <a:t>Title Text</a:t>
            </a:r>
          </a:p>
        </p:txBody>
      </p:sp>
      <p:sp>
        <p:nvSpPr>
          <p:cNvPr id="53" name="Body Level One…"/>
          <p:cNvSpPr txBox="1"/>
          <p:nvPr>
            <p:ph type="body" idx="1"/>
          </p:nvPr>
        </p:nvSpPr>
        <p:spPr>
          <a:xfrm>
            <a:off x="457200" y="1371600"/>
            <a:ext cx="8229600" cy="4525963"/>
          </a:xfrm>
          <a:prstGeom prst="rect">
            <a:avLst/>
          </a:prstGeom>
        </p:spPr>
        <p:txBody>
          <a:bodyPr>
            <a:normAutofit fontScale="100000" lnSpcReduction="0"/>
          </a:bodyPr>
          <a:lstStyle>
            <a:lvl1pPr>
              <a:spcBef>
                <a:spcPts val="500"/>
              </a:spcBef>
              <a:defRPr sz="2200">
                <a:latin typeface="Times New Roman"/>
                <a:ea typeface="Times New Roman"/>
                <a:cs typeface="Times New Roman"/>
                <a:sym typeface="Times New Roman"/>
              </a:defRPr>
            </a:lvl1pPr>
            <a:lvl2pPr marL="742950" indent="-285750">
              <a:spcBef>
                <a:spcPts val="500"/>
              </a:spcBef>
              <a:defRPr sz="2200">
                <a:latin typeface="Times New Roman"/>
                <a:ea typeface="Times New Roman"/>
                <a:cs typeface="Times New Roman"/>
                <a:sym typeface="Times New Roman"/>
              </a:defRPr>
            </a:lvl2pPr>
            <a:lvl3pPr marL="1143000" indent="-228600">
              <a:spcBef>
                <a:spcPts val="500"/>
              </a:spcBef>
              <a:defRPr sz="2200">
                <a:latin typeface="Times New Roman"/>
                <a:ea typeface="Times New Roman"/>
                <a:cs typeface="Times New Roman"/>
                <a:sym typeface="Times New Roman"/>
              </a:defRPr>
            </a:lvl3pPr>
            <a:lvl4pPr marL="1600200" indent="-228600">
              <a:spcBef>
                <a:spcPts val="500"/>
              </a:spcBef>
              <a:defRPr sz="2200">
                <a:latin typeface="Times New Roman"/>
                <a:ea typeface="Times New Roman"/>
                <a:cs typeface="Times New Roman"/>
                <a:sym typeface="Times New Roman"/>
              </a:defRPr>
            </a:lvl4pPr>
            <a:lvl5pPr marL="2057400" indent="-228600">
              <a:spcBef>
                <a:spcPts val="500"/>
              </a:spcBef>
              <a:defRPr sz="2200">
                <a:latin typeface="Times New Roman"/>
                <a:ea typeface="Times New Roman"/>
                <a:cs typeface="Times New Roman"/>
                <a:sym typeface="Times New Roman"/>
              </a:defRPr>
            </a:lvl5pPr>
          </a:lstStyle>
          <a:p>
            <a:pPr/>
            <a:r>
              <a:t>Body Level One</a:t>
            </a:r>
          </a:p>
          <a:p>
            <a:pPr lvl="1"/>
            <a:r>
              <a:t>Body Level Two</a:t>
            </a:r>
          </a:p>
          <a:p>
            <a:pPr lvl="2"/>
            <a:r>
              <a:t>Body Level Three</a:t>
            </a:r>
          </a:p>
          <a:p>
            <a:pPr lvl="3"/>
            <a:r>
              <a:t>Body Level Four</a:t>
            </a:r>
          </a:p>
          <a:p>
            <a:pPr lvl="4"/>
            <a:r>
              <a:t>Body Level Five</a:t>
            </a:r>
          </a:p>
        </p:txBody>
      </p:sp>
      <p:sp>
        <p:nvSpPr>
          <p:cNvPr id="5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image" Target="../media/image1.jpe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Rectangle 11"/>
          <p:cNvSpPr/>
          <p:nvPr/>
        </p:nvSpPr>
        <p:spPr>
          <a:xfrm>
            <a:off x="0" y="0"/>
            <a:ext cx="9144000" cy="838200"/>
          </a:xfrm>
          <a:prstGeom prst="rect">
            <a:avLst/>
          </a:prstGeom>
          <a:solidFill>
            <a:srgbClr val="FF3300"/>
          </a:solidFill>
          <a:ln w="12700">
            <a:miter lim="400000"/>
          </a:ln>
        </p:spPr>
        <p:txBody>
          <a:bodyPr lIns="45719" rIns="45719" anchor="ctr"/>
          <a:lstStyle/>
          <a:p>
            <a:pPr/>
          </a:p>
        </p:txBody>
      </p:sp>
      <p:sp>
        <p:nvSpPr>
          <p:cNvPr id="3" name="Rectangle 11"/>
          <p:cNvSpPr/>
          <p:nvPr/>
        </p:nvSpPr>
        <p:spPr>
          <a:xfrm flipV="1">
            <a:off x="0" y="6705600"/>
            <a:ext cx="9144000" cy="198117"/>
          </a:xfrm>
          <a:prstGeom prst="rect">
            <a:avLst/>
          </a:prstGeom>
          <a:solidFill>
            <a:srgbClr val="FF0000"/>
          </a:solidFill>
          <a:ln w="12700">
            <a:miter lim="400000"/>
          </a:ln>
        </p:spPr>
        <p:txBody>
          <a:bodyPr lIns="45719" rIns="45719" anchor="ctr"/>
          <a:lstStyle/>
          <a:p>
            <a:pPr/>
          </a:p>
        </p:txBody>
      </p:sp>
      <p:pic>
        <p:nvPicPr>
          <p:cNvPr id="4" name="Picture 10" descr="Picture 10"/>
          <p:cNvPicPr>
            <a:picLocks noChangeAspect="1"/>
          </p:cNvPicPr>
          <p:nvPr/>
        </p:nvPicPr>
        <p:blipFill>
          <a:blip r:embed="rId2">
            <a:extLst/>
          </a:blip>
          <a:srcRect l="0" t="0" r="0" b="10713"/>
          <a:stretch>
            <a:fillRect/>
          </a:stretch>
        </p:blipFill>
        <p:spPr>
          <a:xfrm>
            <a:off x="6553200" y="228600"/>
            <a:ext cx="2057400" cy="635000"/>
          </a:xfrm>
          <a:prstGeom prst="rect">
            <a:avLst/>
          </a:prstGeom>
          <a:ln w="12700">
            <a:miter lim="400000"/>
          </a:ln>
        </p:spPr>
      </p:pic>
      <p:pic>
        <p:nvPicPr>
          <p:cNvPr id="5" name="Picture 10" descr="Picture 10"/>
          <p:cNvPicPr>
            <a:picLocks noChangeAspect="1"/>
          </p:cNvPicPr>
          <p:nvPr/>
        </p:nvPicPr>
        <p:blipFill>
          <a:blip r:embed="rId2">
            <a:extLst/>
          </a:blip>
          <a:srcRect l="0" t="0" r="0" b="10713"/>
          <a:stretch>
            <a:fillRect/>
          </a:stretch>
        </p:blipFill>
        <p:spPr>
          <a:xfrm>
            <a:off x="6553200" y="228600"/>
            <a:ext cx="2057400" cy="635000"/>
          </a:xfrm>
          <a:prstGeom prst="rect">
            <a:avLst/>
          </a:prstGeom>
          <a:ln w="12700">
            <a:miter lim="400000"/>
          </a:ln>
        </p:spPr>
      </p:pic>
      <p:grpSp>
        <p:nvGrpSpPr>
          <p:cNvPr id="9" name="Group 7"/>
          <p:cNvGrpSpPr/>
          <p:nvPr/>
        </p:nvGrpSpPr>
        <p:grpSpPr>
          <a:xfrm>
            <a:off x="6146800" y="-1"/>
            <a:ext cx="2997200" cy="876301"/>
            <a:chOff x="0" y="0"/>
            <a:chExt cx="2997200" cy="876300"/>
          </a:xfrm>
        </p:grpSpPr>
        <p:sp>
          <p:nvSpPr>
            <p:cNvPr id="6" name="Rectangle 11"/>
            <p:cNvSpPr/>
            <p:nvPr/>
          </p:nvSpPr>
          <p:spPr>
            <a:xfrm>
              <a:off x="0" y="-1"/>
              <a:ext cx="2997200" cy="838201"/>
            </a:xfrm>
            <a:prstGeom prst="rect">
              <a:avLst/>
            </a:prstGeom>
            <a:solidFill>
              <a:srgbClr val="FF3300"/>
            </a:solidFill>
            <a:ln w="12700" cap="flat">
              <a:noFill/>
              <a:miter lim="400000"/>
            </a:ln>
            <a:effectLst/>
          </p:spPr>
          <p:txBody>
            <a:bodyPr wrap="square" lIns="45719" tIns="45719" rIns="45719" bIns="45719" numCol="1" anchor="ctr">
              <a:noAutofit/>
            </a:bodyPr>
            <a:lstStyle/>
            <a:p>
              <a:pPr/>
            </a:p>
          </p:txBody>
        </p:sp>
        <p:pic>
          <p:nvPicPr>
            <p:cNvPr id="7" name="Picture 9" descr="Picture 9"/>
            <p:cNvPicPr>
              <a:picLocks noChangeAspect="1"/>
            </p:cNvPicPr>
            <p:nvPr/>
          </p:nvPicPr>
          <p:blipFill>
            <a:blip r:embed="rId2">
              <a:extLst/>
            </a:blip>
            <a:srcRect l="0" t="0" r="0" b="10713"/>
            <a:stretch>
              <a:fillRect/>
            </a:stretch>
          </p:blipFill>
          <p:spPr>
            <a:xfrm>
              <a:off x="406400" y="228600"/>
              <a:ext cx="2057400" cy="635000"/>
            </a:xfrm>
            <a:prstGeom prst="rect">
              <a:avLst/>
            </a:prstGeom>
            <a:ln w="12700" cap="flat">
              <a:noFill/>
              <a:miter lim="400000"/>
            </a:ln>
            <a:effectLst/>
          </p:spPr>
        </p:pic>
        <p:sp>
          <p:nvSpPr>
            <p:cNvPr id="8" name="Rectangle 18"/>
            <p:cNvSpPr/>
            <p:nvPr/>
          </p:nvSpPr>
          <p:spPr>
            <a:xfrm>
              <a:off x="381000" y="190500"/>
              <a:ext cx="2076450" cy="685800"/>
            </a:xfrm>
            <a:prstGeom prst="rect">
              <a:avLst/>
            </a:prstGeom>
            <a:solidFill>
              <a:srgbClr val="FFFFFF"/>
            </a:solidFill>
            <a:ln w="12700" cap="flat">
              <a:noFill/>
              <a:miter lim="400000"/>
            </a:ln>
            <a:effectLst/>
          </p:spPr>
          <p:txBody>
            <a:bodyPr wrap="square" lIns="45719" tIns="45719" rIns="45719" bIns="45719" numCol="1" anchor="ctr">
              <a:noAutofit/>
            </a:bodyPr>
            <a:lstStyle/>
            <a:p>
              <a:pPr algn="ctr">
                <a:defRPr>
                  <a:solidFill>
                    <a:srgbClr val="FFFFFF"/>
                  </a:solidFill>
                </a:defRPr>
              </a:pPr>
            </a:p>
          </p:txBody>
        </p:sp>
      </p:grpSp>
      <p:pic>
        <p:nvPicPr>
          <p:cNvPr id="10" name="Picture 15" descr="Picture 15"/>
          <p:cNvPicPr>
            <a:picLocks noChangeAspect="1"/>
          </p:cNvPicPr>
          <p:nvPr/>
        </p:nvPicPr>
        <p:blipFill>
          <a:blip r:embed="rId3">
            <a:extLst/>
          </a:blip>
          <a:stretch>
            <a:fillRect/>
          </a:stretch>
        </p:blipFill>
        <p:spPr>
          <a:xfrm>
            <a:off x="6553200" y="228600"/>
            <a:ext cx="1920875" cy="609600"/>
          </a:xfrm>
          <a:prstGeom prst="rect">
            <a:avLst/>
          </a:prstGeom>
          <a:ln w="12700">
            <a:miter lim="400000"/>
          </a:ln>
        </p:spPr>
      </p:pic>
      <p:sp>
        <p:nvSpPr>
          <p:cNvPr id="11" name="Title Text"/>
          <p:cNvSpPr txBox="1"/>
          <p:nvPr>
            <p:ph type="title"/>
          </p:nvPr>
        </p:nvSpPr>
        <p:spPr>
          <a:xfrm>
            <a:off x="457200" y="92074"/>
            <a:ext cx="8229600" cy="1508126"/>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12" name="Body Level One…"/>
          <p:cNvSpPr txBox="1"/>
          <p:nvPr>
            <p:ph type="body" idx="1"/>
          </p:nvPr>
        </p:nvSpPr>
        <p:spPr>
          <a:xfrm>
            <a:off x="457200" y="1600200"/>
            <a:ext cx="8229600" cy="5257800"/>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xfrm>
            <a:off x="8430260" y="6401179"/>
            <a:ext cx="256541" cy="275467"/>
          </a:xfrm>
          <a:prstGeom prst="rect">
            <a:avLst/>
          </a:prstGeom>
          <a:ln w="12700">
            <a:miter lim="400000"/>
          </a:ln>
        </p:spPr>
        <p:txBody>
          <a:bodyPr wrap="none" lIns="45719" rIns="45719" anchor="ctr">
            <a:spAutoFit/>
          </a:bodyPr>
          <a:lstStyle>
            <a:lvl1pPr algn="r">
              <a:defRPr b="1" sz="1200">
                <a:solidFill>
                  <a:srgbClr val="0070C0"/>
                </a:solidFill>
                <a:latin typeface="Times New Roman"/>
                <a:ea typeface="Times New Roman"/>
                <a:cs typeface="Times New Roman"/>
                <a:sym typeface="Times New Roman"/>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4"/>
    <p:sldLayoutId id="2147483650" r:id="rId5"/>
    <p:sldLayoutId id="2147483651" r:id="rId6"/>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3000" u="none">
          <a:solidFill>
            <a:srgbClr val="000000"/>
          </a:solidFill>
          <a:uFillTx/>
          <a:latin typeface="+mj-lt"/>
          <a:ea typeface="+mj-ea"/>
          <a:cs typeface="+mj-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3000" u="none">
          <a:solidFill>
            <a:srgbClr val="000000"/>
          </a:solidFill>
          <a:uFillTx/>
          <a:latin typeface="+mj-lt"/>
          <a:ea typeface="+mj-ea"/>
          <a:cs typeface="+mj-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3000" u="none">
          <a:solidFill>
            <a:srgbClr val="000000"/>
          </a:solidFill>
          <a:uFillTx/>
          <a:latin typeface="+mj-lt"/>
          <a:ea typeface="+mj-ea"/>
          <a:cs typeface="+mj-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3000" u="none">
          <a:solidFill>
            <a:srgbClr val="000000"/>
          </a:solidFill>
          <a:uFillTx/>
          <a:latin typeface="+mj-lt"/>
          <a:ea typeface="+mj-ea"/>
          <a:cs typeface="+mj-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3000" u="none">
          <a:solidFill>
            <a:srgbClr val="000000"/>
          </a:solidFill>
          <a:uFillTx/>
          <a:latin typeface="+mj-lt"/>
          <a:ea typeface="+mj-ea"/>
          <a:cs typeface="+mj-cs"/>
          <a:sym typeface="Calibri"/>
        </a:defRPr>
      </a:lvl5pPr>
      <a:lvl6pPr marL="0" marR="0" indent="457200" algn="ctr" defTabSz="914400" rtl="0" latinLnBrk="0">
        <a:lnSpc>
          <a:spcPct val="100000"/>
        </a:lnSpc>
        <a:spcBef>
          <a:spcPts val="0"/>
        </a:spcBef>
        <a:spcAft>
          <a:spcPts val="0"/>
        </a:spcAft>
        <a:buClrTx/>
        <a:buSzTx/>
        <a:buFontTx/>
        <a:buNone/>
        <a:tabLst/>
        <a:defRPr b="0" baseline="0" cap="none" i="0" spc="0" strike="noStrike" sz="3000" u="none">
          <a:solidFill>
            <a:srgbClr val="000000"/>
          </a:solidFill>
          <a:uFillTx/>
          <a:latin typeface="+mj-lt"/>
          <a:ea typeface="+mj-ea"/>
          <a:cs typeface="+mj-cs"/>
          <a:sym typeface="Calibri"/>
        </a:defRPr>
      </a:lvl6pPr>
      <a:lvl7pPr marL="0" marR="0" indent="914400" algn="ctr" defTabSz="914400" rtl="0" latinLnBrk="0">
        <a:lnSpc>
          <a:spcPct val="100000"/>
        </a:lnSpc>
        <a:spcBef>
          <a:spcPts val="0"/>
        </a:spcBef>
        <a:spcAft>
          <a:spcPts val="0"/>
        </a:spcAft>
        <a:buClrTx/>
        <a:buSzTx/>
        <a:buFontTx/>
        <a:buNone/>
        <a:tabLst/>
        <a:defRPr b="0" baseline="0" cap="none" i="0" spc="0" strike="noStrike" sz="3000" u="none">
          <a:solidFill>
            <a:srgbClr val="000000"/>
          </a:solidFill>
          <a:uFillTx/>
          <a:latin typeface="+mj-lt"/>
          <a:ea typeface="+mj-ea"/>
          <a:cs typeface="+mj-cs"/>
          <a:sym typeface="Calibri"/>
        </a:defRPr>
      </a:lvl7pPr>
      <a:lvl8pPr marL="0" marR="0" indent="1371600" algn="ctr" defTabSz="914400" rtl="0" latinLnBrk="0">
        <a:lnSpc>
          <a:spcPct val="100000"/>
        </a:lnSpc>
        <a:spcBef>
          <a:spcPts val="0"/>
        </a:spcBef>
        <a:spcAft>
          <a:spcPts val="0"/>
        </a:spcAft>
        <a:buClrTx/>
        <a:buSzTx/>
        <a:buFontTx/>
        <a:buNone/>
        <a:tabLst/>
        <a:defRPr b="0" baseline="0" cap="none" i="0" spc="0" strike="noStrike" sz="3000" u="none">
          <a:solidFill>
            <a:srgbClr val="000000"/>
          </a:solidFill>
          <a:uFillTx/>
          <a:latin typeface="+mj-lt"/>
          <a:ea typeface="+mj-ea"/>
          <a:cs typeface="+mj-cs"/>
          <a:sym typeface="Calibri"/>
        </a:defRPr>
      </a:lvl8pPr>
      <a:lvl9pPr marL="0" marR="0" indent="1828800" algn="ctr" defTabSz="914400" rtl="0" latinLnBrk="0">
        <a:lnSpc>
          <a:spcPct val="100000"/>
        </a:lnSpc>
        <a:spcBef>
          <a:spcPts val="0"/>
        </a:spcBef>
        <a:spcAft>
          <a:spcPts val="0"/>
        </a:spcAft>
        <a:buClrTx/>
        <a:buSzTx/>
        <a:buFontTx/>
        <a:buNone/>
        <a:tabLst/>
        <a:defRPr b="0" baseline="0" cap="none" i="0" spc="0" strike="noStrike" sz="3000" u="none">
          <a:solidFill>
            <a:srgbClr val="000000"/>
          </a:solidFill>
          <a:uFillTx/>
          <a:latin typeface="+mj-lt"/>
          <a:ea typeface="+mj-ea"/>
          <a:cs typeface="+mj-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1" baseline="0" cap="none" i="0" spc="0" strike="noStrike" sz="1200" u="none">
          <a:solidFill>
            <a:schemeClr val="tx1"/>
          </a:solidFill>
          <a:uFillTx/>
          <a:latin typeface="+mn-lt"/>
          <a:ea typeface="+mn-ea"/>
          <a:cs typeface="+mn-cs"/>
          <a:sym typeface="Times New Roman"/>
        </a:defRPr>
      </a:lvl1pPr>
      <a:lvl2pPr marL="0" marR="0" indent="457200" algn="r" defTabSz="914400" rtl="0" latinLnBrk="0">
        <a:lnSpc>
          <a:spcPct val="100000"/>
        </a:lnSpc>
        <a:spcBef>
          <a:spcPts val="0"/>
        </a:spcBef>
        <a:spcAft>
          <a:spcPts val="0"/>
        </a:spcAft>
        <a:buClrTx/>
        <a:buSzTx/>
        <a:buFontTx/>
        <a:buNone/>
        <a:tabLst/>
        <a:defRPr b="1" baseline="0" cap="none" i="0" spc="0" strike="noStrike" sz="1200" u="none">
          <a:solidFill>
            <a:schemeClr val="tx1"/>
          </a:solidFill>
          <a:uFillTx/>
          <a:latin typeface="+mn-lt"/>
          <a:ea typeface="+mn-ea"/>
          <a:cs typeface="+mn-cs"/>
          <a:sym typeface="Times New Roman"/>
        </a:defRPr>
      </a:lvl2pPr>
      <a:lvl3pPr marL="0" marR="0" indent="914400" algn="r" defTabSz="914400" rtl="0" latinLnBrk="0">
        <a:lnSpc>
          <a:spcPct val="100000"/>
        </a:lnSpc>
        <a:spcBef>
          <a:spcPts val="0"/>
        </a:spcBef>
        <a:spcAft>
          <a:spcPts val="0"/>
        </a:spcAft>
        <a:buClrTx/>
        <a:buSzTx/>
        <a:buFontTx/>
        <a:buNone/>
        <a:tabLst/>
        <a:defRPr b="1" baseline="0" cap="none" i="0" spc="0" strike="noStrike" sz="1200" u="none">
          <a:solidFill>
            <a:schemeClr val="tx1"/>
          </a:solidFill>
          <a:uFillTx/>
          <a:latin typeface="+mn-lt"/>
          <a:ea typeface="+mn-ea"/>
          <a:cs typeface="+mn-cs"/>
          <a:sym typeface="Times New Roman"/>
        </a:defRPr>
      </a:lvl3pPr>
      <a:lvl4pPr marL="0" marR="0" indent="1371600" algn="r" defTabSz="914400" rtl="0" latinLnBrk="0">
        <a:lnSpc>
          <a:spcPct val="100000"/>
        </a:lnSpc>
        <a:spcBef>
          <a:spcPts val="0"/>
        </a:spcBef>
        <a:spcAft>
          <a:spcPts val="0"/>
        </a:spcAft>
        <a:buClrTx/>
        <a:buSzTx/>
        <a:buFontTx/>
        <a:buNone/>
        <a:tabLst/>
        <a:defRPr b="1" baseline="0" cap="none" i="0" spc="0" strike="noStrike" sz="1200" u="none">
          <a:solidFill>
            <a:schemeClr val="tx1"/>
          </a:solidFill>
          <a:uFillTx/>
          <a:latin typeface="+mn-lt"/>
          <a:ea typeface="+mn-ea"/>
          <a:cs typeface="+mn-cs"/>
          <a:sym typeface="Times New Roman"/>
        </a:defRPr>
      </a:lvl4pPr>
      <a:lvl5pPr marL="0" marR="0" indent="1828800" algn="r" defTabSz="914400" rtl="0" latinLnBrk="0">
        <a:lnSpc>
          <a:spcPct val="100000"/>
        </a:lnSpc>
        <a:spcBef>
          <a:spcPts val="0"/>
        </a:spcBef>
        <a:spcAft>
          <a:spcPts val="0"/>
        </a:spcAft>
        <a:buClrTx/>
        <a:buSzTx/>
        <a:buFontTx/>
        <a:buNone/>
        <a:tabLst/>
        <a:defRPr b="1" baseline="0" cap="none" i="0" spc="0" strike="noStrike" sz="1200" u="none">
          <a:solidFill>
            <a:schemeClr val="tx1"/>
          </a:solidFill>
          <a:uFillTx/>
          <a:latin typeface="+mn-lt"/>
          <a:ea typeface="+mn-ea"/>
          <a:cs typeface="+mn-cs"/>
          <a:sym typeface="Times New Roman"/>
        </a:defRPr>
      </a:lvl5pPr>
      <a:lvl6pPr marL="0" marR="0" indent="2286000" algn="r" defTabSz="914400" rtl="0" latinLnBrk="0">
        <a:lnSpc>
          <a:spcPct val="100000"/>
        </a:lnSpc>
        <a:spcBef>
          <a:spcPts val="0"/>
        </a:spcBef>
        <a:spcAft>
          <a:spcPts val="0"/>
        </a:spcAft>
        <a:buClrTx/>
        <a:buSzTx/>
        <a:buFontTx/>
        <a:buNone/>
        <a:tabLst/>
        <a:defRPr b="1" baseline="0" cap="none" i="0" spc="0" strike="noStrike" sz="1200" u="none">
          <a:solidFill>
            <a:schemeClr val="tx1"/>
          </a:solidFill>
          <a:uFillTx/>
          <a:latin typeface="+mn-lt"/>
          <a:ea typeface="+mn-ea"/>
          <a:cs typeface="+mn-cs"/>
          <a:sym typeface="Times New Roman"/>
        </a:defRPr>
      </a:lvl6pPr>
      <a:lvl7pPr marL="0" marR="0" indent="2743200" algn="r" defTabSz="914400" rtl="0" latinLnBrk="0">
        <a:lnSpc>
          <a:spcPct val="100000"/>
        </a:lnSpc>
        <a:spcBef>
          <a:spcPts val="0"/>
        </a:spcBef>
        <a:spcAft>
          <a:spcPts val="0"/>
        </a:spcAft>
        <a:buClrTx/>
        <a:buSzTx/>
        <a:buFontTx/>
        <a:buNone/>
        <a:tabLst/>
        <a:defRPr b="1" baseline="0" cap="none" i="0" spc="0" strike="noStrike" sz="1200" u="none">
          <a:solidFill>
            <a:schemeClr val="tx1"/>
          </a:solidFill>
          <a:uFillTx/>
          <a:latin typeface="+mn-lt"/>
          <a:ea typeface="+mn-ea"/>
          <a:cs typeface="+mn-cs"/>
          <a:sym typeface="Times New Roman"/>
        </a:defRPr>
      </a:lvl7pPr>
      <a:lvl8pPr marL="0" marR="0" indent="3200400" algn="r" defTabSz="914400" rtl="0" latinLnBrk="0">
        <a:lnSpc>
          <a:spcPct val="100000"/>
        </a:lnSpc>
        <a:spcBef>
          <a:spcPts val="0"/>
        </a:spcBef>
        <a:spcAft>
          <a:spcPts val="0"/>
        </a:spcAft>
        <a:buClrTx/>
        <a:buSzTx/>
        <a:buFontTx/>
        <a:buNone/>
        <a:tabLst/>
        <a:defRPr b="1" baseline="0" cap="none" i="0" spc="0" strike="noStrike" sz="1200" u="none">
          <a:solidFill>
            <a:schemeClr val="tx1"/>
          </a:solidFill>
          <a:uFillTx/>
          <a:latin typeface="+mn-lt"/>
          <a:ea typeface="+mn-ea"/>
          <a:cs typeface="+mn-cs"/>
          <a:sym typeface="Times New Roman"/>
        </a:defRPr>
      </a:lvl8pPr>
      <a:lvl9pPr marL="0" marR="0" indent="3657600" algn="r" defTabSz="914400" rtl="0" latinLnBrk="0">
        <a:lnSpc>
          <a:spcPct val="100000"/>
        </a:lnSpc>
        <a:spcBef>
          <a:spcPts val="0"/>
        </a:spcBef>
        <a:spcAft>
          <a:spcPts val="0"/>
        </a:spcAft>
        <a:buClrTx/>
        <a:buSzTx/>
        <a:buFontTx/>
        <a:buNone/>
        <a:tabLst/>
        <a:defRPr b="1" baseline="0" cap="none" i="0" spc="0" strike="noStrike" sz="1200" u="none">
          <a:solidFill>
            <a:schemeClr val="tx1"/>
          </a:solidFill>
          <a:uFillTx/>
          <a:latin typeface="+mn-lt"/>
          <a:ea typeface="+mn-ea"/>
          <a:cs typeface="+mn-cs"/>
          <a:sym typeface="Times New Roman"/>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png"/></Relationships>

</file>

<file path=ppt/slides/_rels/slide29.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jpeg"/><Relationship Id="rId3" Type="http://schemas.openxmlformats.org/officeDocument/2006/relationships/image" Target="../media/image3.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31.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jpeg"/></Relationships>

</file>

<file path=ppt/slides/_rels/slide32.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http://pexels.com" TargetMode="External"/></Relationships>

</file>

<file path=ppt/slides/_rels/slide36.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5.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0" name="TextBox 3"/>
          <p:cNvSpPr txBox="1"/>
          <p:nvPr/>
        </p:nvSpPr>
        <p:spPr>
          <a:xfrm>
            <a:off x="1183485" y="1018042"/>
            <a:ext cx="6533296" cy="1386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3600">
                <a:solidFill>
                  <a:srgbClr val="FF0000"/>
                </a:solidFill>
                <a:latin typeface="Arial Black"/>
                <a:ea typeface="Arial Black"/>
                <a:cs typeface="Arial Black"/>
                <a:sym typeface="Arial Black"/>
              </a:defRPr>
            </a:lvl1pPr>
          </a:lstStyle>
          <a:p>
            <a:pPr/>
            <a:r>
              <a:t>Front End Engineering-I Project</a:t>
            </a:r>
          </a:p>
        </p:txBody>
      </p:sp>
      <p:sp>
        <p:nvSpPr>
          <p:cNvPr id="71" name="TextBox 4"/>
          <p:cNvSpPr txBox="1"/>
          <p:nvPr/>
        </p:nvSpPr>
        <p:spPr>
          <a:xfrm>
            <a:off x="3321575" y="4653136"/>
            <a:ext cx="174711" cy="91728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2000">
                <a:latin typeface="Times New Roman"/>
                <a:ea typeface="Times New Roman"/>
                <a:cs typeface="Times New Roman"/>
                <a:sym typeface="Times New Roman"/>
              </a:defRPr>
            </a:pPr>
            <a:r>
              <a:t>:</a:t>
            </a:r>
          </a:p>
          <a:p>
            <a:pPr/>
          </a:p>
        </p:txBody>
      </p:sp>
      <p:sp>
        <p:nvSpPr>
          <p:cNvPr id="72" name="TextBox 5"/>
          <p:cNvSpPr txBox="1"/>
          <p:nvPr/>
        </p:nvSpPr>
        <p:spPr>
          <a:xfrm>
            <a:off x="2015715" y="2597425"/>
            <a:ext cx="5112570" cy="2964090"/>
          </a:xfrm>
          <a:prstGeom prst="rect">
            <a:avLst/>
          </a:prstGeom>
          <a:solidFill>
            <a:srgbClr val="FAC090"/>
          </a:solidFill>
          <a:ln w="12700">
            <a:miter lim="400000"/>
          </a:ln>
          <a:extLst>
            <a:ext uri="{C572A759-6A51-4108-AA02-DFA0A04FC94B}">
              <ma14:wrappingTextBoxFlag xmlns:ma14="http://schemas.microsoft.com/office/mac/drawingml/2011/main" val="1"/>
            </a:ext>
          </a:extLst>
        </p:spPr>
        <p:txBody>
          <a:bodyPr lIns="45719" rIns="45719">
            <a:spAutoFit/>
          </a:bodyPr>
          <a:lstStyle/>
          <a:p>
            <a:pPr>
              <a:defRPr sz="1900"/>
            </a:pPr>
            <a:r>
              <a:t>Team Details:</a:t>
            </a:r>
          </a:p>
          <a:p>
            <a:pPr>
              <a:defRPr sz="1900"/>
            </a:pPr>
            <a:r>
              <a:t>      </a:t>
            </a:r>
          </a:p>
          <a:p>
            <a:pPr>
              <a:defRPr sz="1900"/>
            </a:pPr>
            <a:r>
              <a:t>        NAME                         ROLL.NO</a:t>
            </a:r>
          </a:p>
          <a:p>
            <a:pPr>
              <a:defRPr sz="1900"/>
            </a:pPr>
            <a:r>
              <a:t>NIMIT GULATI                 2310991915</a:t>
            </a:r>
          </a:p>
          <a:p>
            <a:pPr>
              <a:defRPr sz="1900"/>
            </a:pPr>
            <a:r>
              <a:t>NITASHA                          2310991917</a:t>
            </a:r>
          </a:p>
          <a:p>
            <a:pPr>
              <a:defRPr sz="1900"/>
            </a:pPr>
            <a:r>
              <a:t>NITPREET SINGH            2310991918</a:t>
            </a:r>
          </a:p>
          <a:p>
            <a:pPr>
              <a:defRPr sz="1900">
                <a:solidFill>
                  <a:srgbClr val="FFFFFF"/>
                </a:solidFill>
              </a:defRPr>
            </a:pPr>
          </a:p>
          <a:p>
            <a:pPr>
              <a:defRPr sz="1900">
                <a:latin typeface="Times New Roman"/>
                <a:ea typeface="Times New Roman"/>
                <a:cs typeface="Times New Roman"/>
                <a:sym typeface="Times New Roman"/>
              </a:defRPr>
            </a:pPr>
            <a:r>
              <a:t>Faculty Coordinator:</a:t>
            </a:r>
          </a:p>
          <a:p>
            <a:pPr>
              <a:defRPr b="1" i="1" sz="1900">
                <a:latin typeface="Times New Roman"/>
                <a:ea typeface="Times New Roman"/>
                <a:cs typeface="Times New Roman"/>
                <a:sym typeface="Times New Roman"/>
              </a:defRPr>
            </a:pPr>
            <a:r>
              <a:t>                                         </a:t>
            </a:r>
            <a:r>
              <a:rPr b="0" i="0"/>
              <a:t>Dr.BHISHAM SHARMA</a:t>
            </a:r>
            <a:endParaRPr b="0" i="0"/>
          </a:p>
        </p:txBody>
      </p:sp>
      <p:sp>
        <p:nvSpPr>
          <p:cNvPr id="73" name="TextBox 8"/>
          <p:cNvSpPr txBox="1"/>
          <p:nvPr/>
        </p:nvSpPr>
        <p:spPr>
          <a:xfrm>
            <a:off x="1168134" y="5980495"/>
            <a:ext cx="6807732" cy="66485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b="1" sz="2000">
                <a:solidFill>
                  <a:srgbClr val="FF0000"/>
                </a:solidFill>
                <a:latin typeface="Times New Roman"/>
                <a:ea typeface="Times New Roman"/>
                <a:cs typeface="Times New Roman"/>
                <a:sym typeface="Times New Roman"/>
              </a:defRPr>
            </a:pPr>
            <a:r>
              <a:t>Chitkara University Institute of Engineering and Technology, </a:t>
            </a:r>
          </a:p>
          <a:p>
            <a:pPr algn="ctr">
              <a:defRPr b="1" sz="2000">
                <a:solidFill>
                  <a:srgbClr val="FF0000"/>
                </a:solidFill>
                <a:latin typeface="Times New Roman"/>
                <a:ea typeface="Times New Roman"/>
                <a:cs typeface="Times New Roman"/>
                <a:sym typeface="Times New Roman"/>
              </a:defRPr>
            </a:pPr>
            <a:r>
              <a:t>Chitkara University, Punjab</a:t>
            </a:r>
          </a:p>
        </p:txBody>
      </p:sp>
    </p:spTree>
  </p:cSld>
  <p:clrMapOvr>
    <a:masterClrMapping/>
  </p:clrMapOvr>
  <p:transition xmlns:p14="http://schemas.microsoft.com/office/powerpoint/2010/main" spd="med" advClick="0" advTm="4000"/>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6" name="This Html document defines the structure of a web page for a drawing tool centered around a canvas element. The head section includes metadata such as the character set, viewport configuration, and the title &quot;Blending Palette.&quot; It also references externa"/>
          <p:cNvSpPr txBox="1"/>
          <p:nvPr/>
        </p:nvSpPr>
        <p:spPr>
          <a:xfrm>
            <a:off x="74479" y="1479529"/>
            <a:ext cx="9184641" cy="566055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500">
                <a:latin typeface="Times New Roman"/>
                <a:ea typeface="Times New Roman"/>
                <a:cs typeface="Times New Roman"/>
                <a:sym typeface="Times New Roman"/>
              </a:defRPr>
            </a:pPr>
            <a:r>
              <a:t>This </a:t>
            </a:r>
            <a:r>
              <a:rPr b="1"/>
              <a:t>Html</a:t>
            </a:r>
            <a:r>
              <a:t> document defines the structure of a web page for a drawing tool centered around a canvas element. The head section includes metadata such as the character set, viewport configuration, and the title "Blending Palette." It also references external resources, namely a stylesheet ("style.css") for styling and a script ("script.js") for additional functionality, set to load asynchronously.</a:t>
            </a:r>
          </a:p>
          <a:p>
            <a:pPr>
              <a:defRPr sz="3500">
                <a:latin typeface="Times New Roman"/>
                <a:ea typeface="Times New Roman"/>
                <a:cs typeface="Times New Roman"/>
                <a:sym typeface="Times New Roman"/>
              </a:defRPr>
            </a:pPr>
          </a:p>
        </p:txBody>
      </p:sp>
    </p:spTree>
  </p:cSld>
  <p:clrMapOvr>
    <a:masterClrMapping/>
  </p:clrMapOvr>
  <mc:AlternateContent xmlns:mc="http://schemas.openxmlformats.org/markup-compatibility/2006">
    <mc:Choice xmlns:p14="http://schemas.microsoft.com/office/powerpoint/2010/main" Requires="p14">
      <p:transition spd="fast" advClick="1" p14:dur="250">
        <p:fade/>
      </p:transition>
    </mc:Choice>
    <mc:Fallback>
      <p:transition spd="fast">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8" name="The body of the page contains a canvas element with the ID &quot;canvas,&quot; serving as the primary drawing area. The navigation section (&quot;nav&quot;) encompasses various color options represented as div elements with class &quot;clr&quot; and data attributes specifying the col"/>
          <p:cNvSpPr txBox="1"/>
          <p:nvPr/>
        </p:nvSpPr>
        <p:spPr>
          <a:xfrm>
            <a:off x="143191" y="941621"/>
            <a:ext cx="9172332" cy="566055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500">
                <a:latin typeface="Times New Roman"/>
                <a:ea typeface="Times New Roman"/>
                <a:cs typeface="Times New Roman"/>
                <a:sym typeface="Times New Roman"/>
              </a:defRPr>
            </a:lvl1pPr>
          </a:lstStyle>
          <a:p>
            <a:pPr/>
            <a:r>
              <a:t>The body of the page contains a canvas element with the ID "canvas," serving as the primary drawing area. The navigation section ("nav") encompasses various color options represented as div elements with class "clr" and data attributes specifying the color values. Additionally, there are buttons for clearing the canvas, saving the drawing, activating an eraser, adding text, and undoing or redoing actions. The "brushType" select element allows users to choose between different drawing tools, and an input type color</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0" name="and range are provided for selecting color and adjusting brush size, respectively.…"/>
          <p:cNvSpPr txBox="1"/>
          <p:nvPr/>
        </p:nvSpPr>
        <p:spPr>
          <a:xfrm>
            <a:off x="59012" y="694981"/>
            <a:ext cx="9184641" cy="616855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500">
                <a:latin typeface="Times New Roman"/>
                <a:ea typeface="Times New Roman"/>
                <a:cs typeface="Times New Roman"/>
                <a:sym typeface="Times New Roman"/>
              </a:defRPr>
            </a:pPr>
            <a:r>
              <a:t>and range are provided for selecting color and adjusting brush size, respectively.</a:t>
            </a:r>
          </a:p>
          <a:p>
            <a:pPr>
              <a:defRPr sz="3500">
                <a:latin typeface="Times New Roman"/>
                <a:ea typeface="Times New Roman"/>
                <a:cs typeface="Times New Roman"/>
                <a:sym typeface="Times New Roman"/>
              </a:defRPr>
            </a:pPr>
            <a:r>
              <a:t>Furthermore, there's an emoji div displaying an image ("Paint.png"), and a container with a button linking to another page ("backupfp.html"). The footer section includes buttons for drawing shapes (circle, rectangle, triangle, square) with corresponding input elements for adjusting their sizes. Overall, this HTML document establishes the foundation for a feature-rich drawing tool with diverse options for color, brushes, shapes, and other functionalities.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2" name="The CSS file styles the user interface elements, providing a visually appealing design with responsive behaviour. It includes color selection options and style changes for buttons and shapes."/>
          <p:cNvSpPr txBox="1"/>
          <p:nvPr/>
        </p:nvSpPr>
        <p:spPr>
          <a:xfrm>
            <a:off x="252312" y="1174176"/>
            <a:ext cx="8869125" cy="261255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500">
                <a:latin typeface="Times New Roman"/>
                <a:ea typeface="Times New Roman"/>
                <a:cs typeface="Times New Roman"/>
                <a:sym typeface="Times New Roman"/>
              </a:defRPr>
            </a:pPr>
            <a:r>
              <a:t>The </a:t>
            </a:r>
            <a:r>
              <a:rPr b="1"/>
              <a:t>CSS</a:t>
            </a:r>
            <a:r>
              <a:t> file styles the user interface elements, providing a visually appealing design with responsive behaviour. It includes color selection options and style changes for buttons and shapes.</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The provided CSS stylesheet defines the visual styling and layout properties for a web page implementing a drawing tool. The universal selector sets default margin, padding, overflow, and font-family properties for all elements. The canvas class is inten"/>
          <p:cNvSpPr txBox="1"/>
          <p:nvPr/>
        </p:nvSpPr>
        <p:spPr>
          <a:xfrm>
            <a:off x="19311" y="1018685"/>
            <a:ext cx="8975258" cy="599728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500">
                <a:latin typeface="Times New Roman"/>
                <a:ea typeface="Times New Roman"/>
                <a:cs typeface="Times New Roman"/>
                <a:sym typeface="Times New Roman"/>
              </a:defRPr>
            </a:pPr>
            <a:r>
              <a:t>The provided CSS stylesheet defines the visual styling and layout properties for a web page implementing a drawing tool. The universal selector sets default margin, padding, overflow, and font-family properties for all elements. The canvas class is intended to center the canvas, although the corresponding HTML element lacks this class. The canvas itself ("#canvas") is styled with a fixed display, a background image, and a linear gradient background.</a:t>
            </a:r>
          </a:p>
          <a:p>
            <a:pPr/>
          </a:p>
          <a:p>
            <a:pP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6" name="The navigation bar (&quot;nav&quot;) is given a fixed position at the top, with a gradient background and rounded borders. The color options (&quot;clr&quot;) within the navigation bar have defined styles, including a circular shape, border, hover transformation, and specif"/>
          <p:cNvSpPr txBox="1"/>
          <p:nvPr/>
        </p:nvSpPr>
        <p:spPr>
          <a:xfrm>
            <a:off x="-20320" y="1532574"/>
            <a:ext cx="8699399" cy="515255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500">
                <a:latin typeface="Times New Roman"/>
                <a:ea typeface="Times New Roman"/>
                <a:cs typeface="Times New Roman"/>
                <a:sym typeface="Times New Roman"/>
              </a:defRPr>
            </a:lvl1pPr>
          </a:lstStyle>
          <a:p>
            <a:pPr/>
            <a:r>
              <a:t>The navigation bar ("nav") is given a fixed position at the top, with a gradient background and rounded borders. The color options ("clr") within the navigation bar have defined styles, including a circular shape, border, hover transformation, and specific background colors. The buttons in the navigation bar also share a consistent design with a background color, font styling, and hover effect.</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Additional styling includes specific designs for buttons like &quot;text&quot; and &quot;shape,&quot; each with distinct background colors and hover effects. The &quot;save&quot; button has a unique background color as well. Input elements, such as the color picker and range input, h"/>
          <p:cNvSpPr txBox="1"/>
          <p:nvPr/>
        </p:nvSpPr>
        <p:spPr>
          <a:xfrm>
            <a:off x="332595" y="1315805"/>
            <a:ext cx="9156705" cy="515255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500">
                <a:latin typeface="Times New Roman"/>
                <a:ea typeface="Times New Roman"/>
                <a:cs typeface="Times New Roman"/>
                <a:sym typeface="Times New Roman"/>
              </a:defRPr>
            </a:lvl1pPr>
          </a:lstStyle>
          <a:p>
            <a:pPr/>
            <a:r>
              <a:t>Additional styling includes specific designs for buttons like "text" and "shape," each with distinct background colors and hover effects. The "save" button has a unique background color as well. Input elements, such as the color picker and range input, have defined widths and heights. The footer has a fixed position at the bottom, with similar gradient background and border styles as the navigation bar.</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0" name="Selectors for undo and redo buttons are provided, although the associated HTML elements are not present. The stylesheet also includes styles for the &quot;emoji&quot; class, setting the font size and padding. Lastly, the &quot;body&quot; selector within the &quot;undo&quot; and &quot;redo"/>
          <p:cNvSpPr txBox="1"/>
          <p:nvPr/>
        </p:nvSpPr>
        <p:spPr>
          <a:xfrm>
            <a:off x="24576" y="692375"/>
            <a:ext cx="9094848" cy="616855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500">
                <a:latin typeface="Times New Roman"/>
                <a:ea typeface="Times New Roman"/>
                <a:cs typeface="Times New Roman"/>
                <a:sym typeface="Times New Roman"/>
              </a:defRPr>
            </a:lvl1pPr>
          </a:lstStyle>
          <a:p>
            <a:pPr/>
            <a:r>
              <a:t>Selectors for undo and redo buttons are provided, although the associated HTML elements are not present. The stylesheet also includes styles for the "emoji" class, setting the font size and padding. Lastly, the "body" selector within the "undo" and "redo" sections appears to be a mistake, as it doesn't follow the correct syntax, and these sections are included within the curly braces of the button:hover property. Overall, the stylesheet is designed to create a visually appealing and functional interface for a drawing tool with a variety of features.</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2" name="The JavaScript code handles user interactions and canvas drawing operations. It tracks the selected color, line width, and shape, allowing users to draw and add shapes to the canvas. It also supports actions like clearing the canvas and saving the artwor"/>
          <p:cNvSpPr txBox="1"/>
          <p:nvPr/>
        </p:nvSpPr>
        <p:spPr>
          <a:xfrm>
            <a:off x="33258" y="1292563"/>
            <a:ext cx="9139775" cy="473875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500"/>
            </a:pPr>
            <a:r>
              <a:rPr>
                <a:latin typeface="Times New Roman"/>
                <a:ea typeface="Times New Roman"/>
                <a:cs typeface="Times New Roman"/>
                <a:sym typeface="Times New Roman"/>
              </a:rPr>
              <a:t>The </a:t>
            </a:r>
            <a:r>
              <a:rPr b="1">
                <a:latin typeface="Times New Roman"/>
                <a:ea typeface="Times New Roman"/>
                <a:cs typeface="Times New Roman"/>
                <a:sym typeface="Times New Roman"/>
              </a:rPr>
              <a:t>JavaScript</a:t>
            </a:r>
            <a:r>
              <a:rPr>
                <a:latin typeface="Times New Roman"/>
                <a:ea typeface="Times New Roman"/>
                <a:cs typeface="Times New Roman"/>
                <a:sym typeface="Times New Roman"/>
              </a:rPr>
              <a:t> code handles user interactions and canvas drawing operations</a:t>
            </a:r>
            <a:r>
              <a:t>. </a:t>
            </a:r>
            <a:r>
              <a:rPr>
                <a:latin typeface="Times New Roman"/>
                <a:ea typeface="Times New Roman"/>
                <a:cs typeface="Times New Roman"/>
                <a:sym typeface="Times New Roman"/>
              </a:rPr>
              <a:t>It tracks the selected color, line width, and shape, allowing users to draw and add shapes to the canvas. It also supports actions like clearing the canvas and saving the artwork as an image. There's even an undo feature that can be extended for further functionality.</a:t>
            </a:r>
            <a:endParaRPr>
              <a:latin typeface="Times New Roman"/>
              <a:ea typeface="Times New Roman"/>
              <a:cs typeface="Times New Roman"/>
              <a:sym typeface="Times New Roman"/>
            </a:endParaRP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This JavaScript code orchestrates the functionality of a drawing tool implemented in a web page. The script retrieves the canvas element and sets its dimensions to match the window size. It establishes event listeners for various user interactions, such "/>
          <p:cNvSpPr txBox="1"/>
          <p:nvPr/>
        </p:nvSpPr>
        <p:spPr>
          <a:xfrm>
            <a:off x="-12429" y="779160"/>
            <a:ext cx="9184641" cy="66735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500">
                <a:latin typeface="Times New Roman"/>
                <a:ea typeface="Times New Roman"/>
                <a:cs typeface="Times New Roman"/>
                <a:sym typeface="Times New Roman"/>
              </a:defRPr>
            </a:pPr>
            <a:r>
              <a:t>This JavaScript code orchestrates the functionality of a drawing tool implemented in a web page. The script retrieves the canvas element and sets its dimensions to match the window size. It establishes event listeners for various user interactions, such as changing colors, adjusting line width, and handling mouse movements for drawing on the canvas. Additionally, the script manages functionalities like clearing the canvas, saving the drawing as an image, and enabling an eraser.</a:t>
            </a:r>
          </a:p>
          <a:p>
            <a:pPr>
              <a:defRPr sz="3500"/>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5" name="Abstract"/>
          <p:cNvSpPr txBox="1"/>
          <p:nvPr/>
        </p:nvSpPr>
        <p:spPr>
          <a:xfrm>
            <a:off x="669313" y="147062"/>
            <a:ext cx="1616434" cy="544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3200">
                <a:latin typeface="Times New Roman"/>
                <a:ea typeface="Times New Roman"/>
                <a:cs typeface="Times New Roman"/>
                <a:sym typeface="Times New Roman"/>
              </a:defRPr>
            </a:lvl1pPr>
          </a:lstStyle>
          <a:p>
            <a:pPr/>
            <a:r>
              <a:t>Abstract</a:t>
            </a:r>
          </a:p>
        </p:txBody>
      </p:sp>
      <p:sp>
        <p:nvSpPr>
          <p:cNvPr id="76" name="A drawing tool is a software or physical  instrument that allows users to create visual representations on various mediums. These tools often provide a range of features, such as selecting colors, brush types, and drawing shapes, to enable users to expre"/>
          <p:cNvSpPr txBox="1"/>
          <p:nvPr/>
        </p:nvSpPr>
        <p:spPr>
          <a:xfrm>
            <a:off x="69534" y="810727"/>
            <a:ext cx="9184641" cy="600043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500"/>
            </a:lvl1pPr>
          </a:lstStyle>
          <a:p>
            <a:pPr/>
            <a:r>
              <a:t>A drawing tool is a software or physical  instrument that allows users to create visual representations on various mediums. These tools often provide a range of features, such as selecting colors, brush types, and drawing shapes, to enable users to express their creativity and convey ideas through illustrations and artwork. They are used in various domains, from artistic endeavors to technical design and illustration, making them a versatile means of visual expression.</a:t>
            </a:r>
          </a:p>
        </p:txBody>
      </p:sp>
    </p:spTree>
  </p:cSld>
  <p:clrMapOvr>
    <a:masterClrMapping/>
  </p:clrMapOvr>
  <mc:AlternateContent xmlns:mc="http://schemas.openxmlformats.org/markup-compatibility/2006">
    <mc:Choice xmlns:p14="http://schemas.microsoft.com/office/powerpoint/2010/main" Requires="p14">
      <p:transition spd="fast" advClick="1" p14:dur="250">
        <p:fade/>
      </p:transition>
    </mc:Choice>
    <mc:Fallback>
      <p:transition spd="fast">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6" name="The script supports the creation of basic geometric shapes (circle, rectangle, triangle, square) on the canvas, allowing users to select the shape and adjust its size through corresponding input elements. The code also includes functionality for a custom"/>
          <p:cNvSpPr txBox="1"/>
          <p:nvPr/>
        </p:nvSpPr>
        <p:spPr>
          <a:xfrm>
            <a:off x="-20320" y="941621"/>
            <a:ext cx="9184641" cy="566055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500">
                <a:latin typeface="Times New Roman"/>
                <a:ea typeface="Times New Roman"/>
                <a:cs typeface="Times New Roman"/>
                <a:sym typeface="Times New Roman"/>
              </a:defRPr>
            </a:pPr>
            <a:r>
              <a:t>The script supports the creation of basic geometric shapes (circle, rectangle, triangle, square) on the canvas, allowing users to select the shape and adjust its size through corresponding input elements. The code also includes functionality for a custom select box with icons, providing users with options for different drawing tools like pencil, brush, and spray paint.</a:t>
            </a:r>
          </a:p>
          <a:p>
            <a:pPr>
              <a:defRPr sz="3500">
                <a:latin typeface="Times New Roman"/>
                <a:ea typeface="Times New Roman"/>
                <a:cs typeface="Times New Roman"/>
                <a:sym typeface="Times New Roman"/>
              </a:defRPr>
            </a:pPr>
            <a:r>
              <a:t>Furthermore, the script tracks the drawing history, allowing users to undo and redo actions. The "performAction" function, while incomplete,</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8" name="suggests an intention to implement a feature to add a square element to the canvas as part of the drawing history.…"/>
          <p:cNvSpPr txBox="1"/>
          <p:nvPr/>
        </p:nvSpPr>
        <p:spPr>
          <a:xfrm>
            <a:off x="132669" y="926474"/>
            <a:ext cx="9017147" cy="5152559"/>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500">
                <a:latin typeface="Times New Roman"/>
                <a:ea typeface="Times New Roman"/>
                <a:cs typeface="Times New Roman"/>
                <a:sym typeface="Times New Roman"/>
              </a:defRPr>
            </a:pPr>
            <a:r>
              <a:t>suggests an intention to implement a feature to add a square element to the canvas as part of the drawing history.</a:t>
            </a:r>
          </a:p>
          <a:p>
            <a:pPr>
              <a:defRPr sz="3500">
                <a:latin typeface="Times New Roman"/>
                <a:ea typeface="Times New Roman"/>
                <a:cs typeface="Times New Roman"/>
                <a:sym typeface="Times New Roman"/>
              </a:defRPr>
            </a:pPr>
            <a:r>
              <a:t>Overall, this JavaScript code provides a comprehensive set of features for a drawing tool, combining color selection, line width adjustment, shape drawing, and the ability to undo and redo actions. The code is structured with clarity, utilizing event listeners and functions to manage user interactions and maintain the drawing state.</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0" name="TextBox 1"/>
          <p:cNvSpPr txBox="1"/>
          <p:nvPr/>
        </p:nvSpPr>
        <p:spPr>
          <a:xfrm>
            <a:off x="522150" y="166112"/>
            <a:ext cx="5309160" cy="54407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200">
                <a:latin typeface="Times New Roman"/>
                <a:ea typeface="Times New Roman"/>
                <a:cs typeface="Times New Roman"/>
                <a:sym typeface="Times New Roman"/>
              </a:defRPr>
            </a:lvl1pPr>
          </a:lstStyle>
          <a:p>
            <a:pPr/>
            <a:r>
              <a:t>Key Features</a:t>
            </a:r>
          </a:p>
        </p:txBody>
      </p:sp>
      <p:sp>
        <p:nvSpPr>
          <p:cNvPr id="121" name="Rectangle 2"/>
          <p:cNvSpPr txBox="1"/>
          <p:nvPr/>
        </p:nvSpPr>
        <p:spPr>
          <a:xfrm>
            <a:off x="414597" y="985407"/>
            <a:ext cx="8045465" cy="590318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3500">
                <a:latin typeface="Times New Roman"/>
                <a:ea typeface="Times New Roman"/>
                <a:cs typeface="Times New Roman"/>
                <a:sym typeface="Times New Roman"/>
              </a:defRPr>
            </a:pPr>
            <a:r>
              <a:rPr b="1"/>
              <a:t>Canvas Drawing</a:t>
            </a:r>
            <a:r>
              <a:t>: Users can create drawings on an HTML canvas with various line thicknesses and colors, making it suitable for both artistic and practical applications.</a:t>
            </a: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rPr b="1"/>
              <a:t>Color Palette</a:t>
            </a:r>
            <a:r>
              <a:t>: A color palette allows users to select their preferred drawing color from a range of options, including a custom color picker.</a:t>
            </a:r>
          </a:p>
          <a:p>
            <a:pPr>
              <a:defRPr sz="3200">
                <a:latin typeface="Times New Roman"/>
                <a:ea typeface="Times New Roman"/>
                <a:cs typeface="Times New Roman"/>
                <a:sym typeface="Times New Roman"/>
              </a:defRPr>
            </a:pPr>
          </a:p>
          <a:p>
            <a:pPr>
              <a:defRPr sz="1000">
                <a:latin typeface="Times New Roman"/>
                <a:ea typeface="Times New Roman"/>
                <a:cs typeface="Times New Roman"/>
                <a:sym typeface="Times New Roman"/>
              </a:defRPr>
            </a:pPr>
          </a:p>
        </p:txBody>
      </p:sp>
    </p:spTree>
  </p:cSld>
  <p:clrMapOvr>
    <a:masterClrMapping/>
  </p:clrMapOvr>
  <p:transition xmlns:p14="http://schemas.microsoft.com/office/powerpoint/2010/main" spd="med" advClick="0" advTm="4000"/>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3" name="Brush Shapes: Users can choose from different brush shapes, such as pencil, brush, and spray paint, enhancing creativity and versatility.…"/>
          <p:cNvSpPr txBox="1"/>
          <p:nvPr/>
        </p:nvSpPr>
        <p:spPr>
          <a:xfrm>
            <a:off x="35971" y="960671"/>
            <a:ext cx="9072058" cy="765445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500">
                <a:latin typeface="Times New Roman"/>
                <a:ea typeface="Times New Roman"/>
                <a:cs typeface="Times New Roman"/>
                <a:sym typeface="Times New Roman"/>
              </a:defRPr>
            </a:pPr>
            <a:r>
              <a:rPr b="1"/>
              <a:t>Brush Shapes</a:t>
            </a:r>
            <a:r>
              <a:t>: Users can choose from different brush shapes, such as pencil, brush, and spray paint, enhancing creativity and versatility.</a:t>
            </a: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rPr b="1"/>
              <a:t>Shape Drawing</a:t>
            </a:r>
            <a:r>
              <a:t>: The tool supports drawing basic shapes like circles, rectangles, triangles, and squares, with adjustable sizes and colors.</a:t>
            </a: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rPr b="1"/>
              <a:t>Eraser</a:t>
            </a:r>
            <a:r>
              <a:t>: An eraser function lets users easily remove unwanted strokes.</a:t>
            </a:r>
          </a:p>
          <a:p>
            <a:pPr>
              <a:defRPr sz="32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p>
        </p:txBody>
      </p:sp>
    </p:spTree>
  </p:cSld>
  <p:clrMapOvr>
    <a:masterClrMapping/>
  </p:clrMapOvr>
  <mc:AlternateContent xmlns:mc="http://schemas.openxmlformats.org/markup-compatibility/2006">
    <mc:Choice xmlns:p14="http://schemas.microsoft.com/office/powerpoint/2010/main" Requires="p14">
      <p:transition spd="fast" advClick="1" p14:dur="250">
        <p:fade/>
      </p:transition>
    </mc:Choice>
    <mc:Fallback>
      <p:transition spd="fast">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5" name="Text Addition: Users can add text to their drawings, facilitating annotations and labeling.…"/>
          <p:cNvSpPr txBox="1"/>
          <p:nvPr/>
        </p:nvSpPr>
        <p:spPr>
          <a:xfrm>
            <a:off x="19004" y="1004312"/>
            <a:ext cx="8626908" cy="64876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rPr b="1"/>
              <a:t>Text Addition</a:t>
            </a:r>
            <a:r>
              <a:t>: Users can add text to their drawings, facilitating annotations and labeling.</a:t>
            </a: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rPr b="1"/>
              <a:t>Undo/Redo</a:t>
            </a:r>
            <a:r>
              <a:t>: The undo and redo buttons enable users to correct mistakes or revisit previous changes.</a:t>
            </a:r>
          </a:p>
          <a:p>
            <a:pPr>
              <a:defRPr sz="3300">
                <a:latin typeface="Times New Roman"/>
                <a:ea typeface="Times New Roman"/>
                <a:cs typeface="Times New Roman"/>
                <a:sym typeface="Times New Roman"/>
              </a:defRPr>
            </a:pPr>
          </a:p>
          <a:p>
            <a:pPr>
              <a:defRPr sz="3200">
                <a:latin typeface="Times New Roman"/>
                <a:ea typeface="Times New Roman"/>
                <a:cs typeface="Times New Roman"/>
                <a:sym typeface="Times New Roman"/>
              </a:defRPr>
            </a:pPr>
          </a:p>
          <a:p>
            <a:pPr>
              <a:defRPr sz="3200">
                <a:latin typeface="Times New Roman"/>
                <a:ea typeface="Times New Roman"/>
                <a:cs typeface="Times New Roman"/>
                <a:sym typeface="Times New Roman"/>
              </a:defRPr>
            </a:pPr>
          </a:p>
          <a:p>
            <a:pPr>
              <a:defRPr sz="3200">
                <a:latin typeface="Times New Roman"/>
                <a:ea typeface="Times New Roman"/>
                <a:cs typeface="Times New Roman"/>
                <a:sym typeface="Times New Roman"/>
              </a:defRPr>
            </a:pP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Saving: Users can save their drawings as PNG images for later use or sharing.…"/>
          <p:cNvSpPr txBox="1"/>
          <p:nvPr/>
        </p:nvSpPr>
        <p:spPr>
          <a:xfrm>
            <a:off x="44568" y="1042412"/>
            <a:ext cx="9171681" cy="464455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rPr b="1"/>
              <a:t>Saving</a:t>
            </a:r>
            <a:r>
              <a:t>: Users can save their drawings as PNG images for later use or sharing.</a:t>
            </a: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rPr b="1"/>
              <a:t>Navigation</a:t>
            </a:r>
            <a:r>
              <a:t>: The user-friendly interface includes a navigation bar with clear buttons for various actions, making it accessible and intuitive.</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9" name="Customisation: Users can customise line thickness and background color, enhancing the personalisation of their drawings.…"/>
          <p:cNvSpPr txBox="1"/>
          <p:nvPr/>
        </p:nvSpPr>
        <p:spPr>
          <a:xfrm>
            <a:off x="45908" y="1426525"/>
            <a:ext cx="9035162" cy="359045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32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rPr b="1"/>
              <a:t>Customisation</a:t>
            </a:r>
            <a:r>
              <a:t>: Users can customise line thickness and background color, enhancing the personalisation of their drawings.</a:t>
            </a: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rPr b="1"/>
              <a:t>Responsive Design</a:t>
            </a:r>
            <a:r>
              <a:t>: The tool is designed to work across different screen sizes and devices.</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1" name="TextBox 1"/>
          <p:cNvSpPr txBox="1"/>
          <p:nvPr/>
        </p:nvSpPr>
        <p:spPr>
          <a:xfrm>
            <a:off x="513264" y="147062"/>
            <a:ext cx="5309160" cy="54407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200">
                <a:latin typeface="Times New Roman"/>
                <a:ea typeface="Times New Roman"/>
                <a:cs typeface="Times New Roman"/>
                <a:sym typeface="Times New Roman"/>
              </a:defRPr>
            </a:lvl1pPr>
          </a:lstStyle>
          <a:p>
            <a:pPr/>
            <a:r>
              <a:t>Bonus Feature(optional)</a:t>
            </a:r>
          </a:p>
        </p:txBody>
      </p:sp>
      <p:sp>
        <p:nvSpPr>
          <p:cNvPr id="132" name="Along with the drawing tool with many artistic…"/>
          <p:cNvSpPr txBox="1"/>
          <p:nvPr/>
        </p:nvSpPr>
        <p:spPr>
          <a:xfrm>
            <a:off x="-3689" y="895979"/>
            <a:ext cx="8956841" cy="511984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2000"/>
            </a:pPr>
          </a:p>
          <a:p>
            <a:pPr>
              <a:defRPr sz="2000"/>
            </a:pPr>
            <a:r>
              <a:t>  </a:t>
            </a:r>
            <a:r>
              <a:rPr sz="3500"/>
              <a:t> Along with the drawing tool with many artistic   </a:t>
            </a:r>
            <a:endParaRPr sz="3500"/>
          </a:p>
          <a:p>
            <a:pPr>
              <a:defRPr sz="3500"/>
            </a:pPr>
            <a:r>
              <a:t>  features.We have also added the options to </a:t>
            </a:r>
          </a:p>
          <a:p>
            <a:pPr>
              <a:defRPr sz="3500"/>
            </a:pPr>
            <a:r>
              <a:t>   pdf document to word document and word </a:t>
            </a:r>
          </a:p>
          <a:p>
            <a:pPr>
              <a:defRPr sz="3500"/>
            </a:pPr>
            <a:r>
              <a:t>  document to pdf document for a better user   </a:t>
            </a:r>
          </a:p>
          <a:p>
            <a:pPr>
              <a:defRPr sz="3500"/>
            </a:pPr>
            <a:r>
              <a:t>   experience and user satisfaction unlike other </a:t>
            </a:r>
          </a:p>
          <a:p>
            <a:pPr>
              <a:defRPr sz="3500"/>
            </a:pPr>
            <a:r>
              <a:t>    drawing tools we can also access all those</a:t>
            </a:r>
          </a:p>
          <a:p>
            <a:pPr>
              <a:defRPr sz="3500"/>
            </a:pPr>
            <a:r>
              <a:t>    features at once .</a:t>
            </a:r>
          </a:p>
          <a:p>
            <a:pPr>
              <a:defRPr sz="3200"/>
            </a:pPr>
          </a:p>
        </p:txBody>
      </p:sp>
    </p:spTree>
  </p:cSld>
  <p:clrMapOvr>
    <a:masterClrMapping/>
  </p:clrMapOvr>
  <p:transition xmlns:p14="http://schemas.microsoft.com/office/powerpoint/2010/main" spd="med" advClick="0" advTm="4000"/>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4" name="Project Highlights"/>
          <p:cNvSpPr txBox="1"/>
          <p:nvPr/>
        </p:nvSpPr>
        <p:spPr>
          <a:xfrm>
            <a:off x="563332" y="147062"/>
            <a:ext cx="3268426" cy="54407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sz="3200">
                <a:latin typeface="Times New Roman"/>
                <a:ea typeface="Times New Roman"/>
                <a:cs typeface="Times New Roman"/>
                <a:sym typeface="Times New Roman"/>
              </a:defRPr>
            </a:lvl1pPr>
          </a:lstStyle>
          <a:p>
            <a:pPr/>
            <a:r>
              <a:t>Project Highlights</a:t>
            </a:r>
          </a:p>
        </p:txBody>
      </p:sp>
      <p:pic>
        <p:nvPicPr>
          <p:cNvPr id="135" name="Screenshot 2023-11-24 at 4.00.03 PM.png" descr="Screenshot 2023-11-24 at 4.00.03 PM.png"/>
          <p:cNvPicPr>
            <a:picLocks noChangeAspect="1"/>
          </p:cNvPicPr>
          <p:nvPr/>
        </p:nvPicPr>
        <p:blipFill>
          <a:blip r:embed="rId2">
            <a:extLst/>
          </a:blip>
          <a:stretch>
            <a:fillRect/>
          </a:stretch>
        </p:blipFill>
        <p:spPr>
          <a:xfrm>
            <a:off x="189403" y="1361956"/>
            <a:ext cx="8559060" cy="467282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fast" advClick="1" p14:dur="250">
        <p:fade/>
      </p:transition>
    </mc:Choice>
    <mc:Fallback>
      <p:transition spd="fast">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37" name="Unknown-2.jpeg" descr="Unknown-2.jpeg"/>
          <p:cNvPicPr>
            <a:picLocks noChangeAspect="1"/>
          </p:cNvPicPr>
          <p:nvPr/>
        </p:nvPicPr>
        <p:blipFill>
          <a:blip r:embed="rId2">
            <a:extLst/>
          </a:blip>
          <a:stretch>
            <a:fillRect/>
          </a:stretch>
        </p:blipFill>
        <p:spPr>
          <a:xfrm>
            <a:off x="-658" y="884139"/>
            <a:ext cx="5097919" cy="2765622"/>
          </a:xfrm>
          <a:prstGeom prst="rect">
            <a:avLst/>
          </a:prstGeom>
          <a:ln w="12700">
            <a:miter lim="400000"/>
          </a:ln>
        </p:spPr>
      </p:pic>
      <p:pic>
        <p:nvPicPr>
          <p:cNvPr id="138" name="Unknown.jpeg" descr="Unknown.jpeg"/>
          <p:cNvPicPr>
            <a:picLocks noChangeAspect="1"/>
          </p:cNvPicPr>
          <p:nvPr/>
        </p:nvPicPr>
        <p:blipFill>
          <a:blip r:embed="rId3">
            <a:extLst/>
          </a:blip>
          <a:stretch>
            <a:fillRect/>
          </a:stretch>
        </p:blipFill>
        <p:spPr>
          <a:xfrm>
            <a:off x="3551890" y="3675988"/>
            <a:ext cx="5536193" cy="3003384"/>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78" name="TextBox 1"/>
          <p:cNvSpPr txBox="1"/>
          <p:nvPr/>
        </p:nvSpPr>
        <p:spPr>
          <a:xfrm>
            <a:off x="379264" y="147062"/>
            <a:ext cx="5309160" cy="54407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200">
                <a:latin typeface="Times New Roman"/>
                <a:ea typeface="Times New Roman"/>
                <a:cs typeface="Times New Roman"/>
                <a:sym typeface="Times New Roman"/>
              </a:defRPr>
            </a:lvl1pPr>
          </a:lstStyle>
          <a:p>
            <a:pPr/>
            <a:r>
              <a:t>Table of Contents</a:t>
            </a:r>
          </a:p>
        </p:txBody>
      </p:sp>
      <p:sp>
        <p:nvSpPr>
          <p:cNvPr id="79" name="TextBox 2"/>
          <p:cNvSpPr txBox="1"/>
          <p:nvPr/>
        </p:nvSpPr>
        <p:spPr>
          <a:xfrm>
            <a:off x="431452" y="1034045"/>
            <a:ext cx="6821328" cy="5660559"/>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3500">
                <a:latin typeface="Times New Roman"/>
                <a:ea typeface="Times New Roman"/>
                <a:cs typeface="Times New Roman"/>
                <a:sym typeface="Times New Roman"/>
              </a:defRPr>
            </a:pPr>
          </a:p>
          <a:p>
            <a:pPr>
              <a:buSzPct val="100000"/>
              <a:buFont typeface="Arial"/>
              <a:buChar char="•"/>
              <a:defRPr sz="3500">
                <a:latin typeface="Times New Roman"/>
                <a:ea typeface="Times New Roman"/>
                <a:cs typeface="Times New Roman"/>
                <a:sym typeface="Times New Roman"/>
              </a:defRPr>
            </a:pPr>
            <a:r>
              <a:t>Introduction</a:t>
            </a:r>
          </a:p>
          <a:p>
            <a:pPr>
              <a:buSzPct val="100000"/>
              <a:buFont typeface="Arial"/>
              <a:buChar char="•"/>
              <a:defRPr sz="3500">
                <a:latin typeface="Times New Roman"/>
                <a:ea typeface="Times New Roman"/>
                <a:cs typeface="Times New Roman"/>
                <a:sym typeface="Times New Roman"/>
              </a:defRPr>
            </a:pPr>
            <a:r>
              <a:t>Problem Statement</a:t>
            </a:r>
          </a:p>
          <a:p>
            <a:pPr>
              <a:buSzPct val="100000"/>
              <a:buFont typeface="Arial"/>
              <a:buChar char="•"/>
              <a:defRPr sz="3500">
                <a:latin typeface="Times New Roman"/>
                <a:ea typeface="Times New Roman"/>
                <a:cs typeface="Times New Roman"/>
                <a:sym typeface="Times New Roman"/>
              </a:defRPr>
            </a:pPr>
            <a:r>
              <a:t>Technical Details</a:t>
            </a:r>
          </a:p>
          <a:p>
            <a:pPr>
              <a:buSzPct val="100000"/>
              <a:buFont typeface="Arial"/>
              <a:buChar char="•"/>
              <a:defRPr sz="3500">
                <a:latin typeface="Times New Roman"/>
                <a:ea typeface="Times New Roman"/>
                <a:cs typeface="Times New Roman"/>
                <a:sym typeface="Times New Roman"/>
              </a:defRPr>
            </a:pPr>
            <a:r>
              <a:t>Key Features </a:t>
            </a:r>
          </a:p>
          <a:p>
            <a:pPr>
              <a:buSzPct val="100000"/>
              <a:buFont typeface="Arial"/>
              <a:buChar char="•"/>
              <a:defRPr sz="3500">
                <a:latin typeface="Times New Roman"/>
                <a:ea typeface="Times New Roman"/>
                <a:cs typeface="Times New Roman"/>
                <a:sym typeface="Times New Roman"/>
              </a:defRPr>
            </a:pPr>
            <a:r>
              <a:t>Project Highlights</a:t>
            </a:r>
          </a:p>
          <a:p>
            <a:pPr>
              <a:buSzPct val="100000"/>
              <a:buFont typeface="Arial"/>
              <a:buChar char="•"/>
              <a:defRPr sz="3500">
                <a:latin typeface="Times New Roman"/>
                <a:ea typeface="Times New Roman"/>
                <a:cs typeface="Times New Roman"/>
                <a:sym typeface="Times New Roman"/>
              </a:defRPr>
            </a:pPr>
            <a:r>
              <a:t>Bonus Feature(optional)</a:t>
            </a:r>
          </a:p>
          <a:p>
            <a:pPr>
              <a:buSzPct val="100000"/>
              <a:buFont typeface="Arial"/>
              <a:buChar char="•"/>
              <a:defRPr sz="3500">
                <a:latin typeface="Times New Roman"/>
                <a:ea typeface="Times New Roman"/>
                <a:cs typeface="Times New Roman"/>
                <a:sym typeface="Times New Roman"/>
              </a:defRPr>
            </a:pPr>
            <a:r>
              <a:t>Conclusion</a:t>
            </a:r>
          </a:p>
          <a:p>
            <a:pPr>
              <a:buSzPct val="100000"/>
              <a:buFont typeface="Arial"/>
              <a:buChar char="•"/>
              <a:defRPr sz="3500">
                <a:latin typeface="Times New Roman"/>
                <a:ea typeface="Times New Roman"/>
                <a:cs typeface="Times New Roman"/>
                <a:sym typeface="Times New Roman"/>
              </a:defRPr>
            </a:pPr>
            <a:r>
              <a:t>References/Links used</a:t>
            </a:r>
          </a:p>
          <a:p>
            <a:pPr>
              <a:defRPr sz="3500">
                <a:latin typeface="Times New Roman"/>
                <a:ea typeface="Times New Roman"/>
                <a:cs typeface="Times New Roman"/>
                <a:sym typeface="Times New Roman"/>
              </a:defRPr>
            </a:pPr>
          </a:p>
        </p:txBody>
      </p:sp>
    </p:spTree>
  </p:cSld>
  <p:clrMapOvr>
    <a:masterClrMapping/>
  </p:clrMapOvr>
  <p:transition xmlns:p14="http://schemas.microsoft.com/office/powerpoint/2010/main" spd="med" advClick="0" advTm="4000"/>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0" name="Screenshot 2023-11-24 at 4.00.39 PM.png" descr="Screenshot 2023-11-24 at 4.00.39 PM.png"/>
          <p:cNvPicPr>
            <a:picLocks noChangeAspect="1"/>
          </p:cNvPicPr>
          <p:nvPr/>
        </p:nvPicPr>
        <p:blipFill>
          <a:blip r:embed="rId2">
            <a:extLst/>
          </a:blip>
          <a:stretch>
            <a:fillRect/>
          </a:stretch>
        </p:blipFill>
        <p:spPr>
          <a:xfrm>
            <a:off x="81590" y="1172825"/>
            <a:ext cx="8788827" cy="4798268"/>
          </a:xfrm>
          <a:prstGeom prst="rect">
            <a:avLst/>
          </a:prstGeom>
          <a:ln w="12700">
            <a:miter lim="400000"/>
          </a:ln>
        </p:spPr>
      </p:pic>
    </p:spTree>
  </p:cSld>
  <p:clrMapOvr>
    <a:masterClrMapping/>
  </p:clrMapOvr>
  <p:transition xmlns:p14="http://schemas.microsoft.com/office/powerpoint/2010/main" spd="med" advClick="1"/>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42" name="Unknown-1.jpeg" descr="Unknown-1.jpeg"/>
          <p:cNvPicPr>
            <a:picLocks noChangeAspect="1"/>
          </p:cNvPicPr>
          <p:nvPr/>
        </p:nvPicPr>
        <p:blipFill>
          <a:blip r:embed="rId2">
            <a:extLst/>
          </a:blip>
          <a:stretch>
            <a:fillRect/>
          </a:stretch>
        </p:blipFill>
        <p:spPr>
          <a:xfrm>
            <a:off x="188045" y="1220938"/>
            <a:ext cx="8767910" cy="4756592"/>
          </a:xfrm>
          <a:prstGeom prst="rect">
            <a:avLst/>
          </a:prstGeom>
          <a:ln w="12700">
            <a:miter lim="400000"/>
          </a:ln>
        </p:spPr>
      </p:pic>
    </p:spTree>
  </p:cSld>
  <p:clrMapOvr>
    <a:masterClrMapping/>
  </p:clrMapOvr>
  <p:transition xmlns:p14="http://schemas.microsoft.com/office/powerpoint/2010/main" spd="med" advClick="1"/>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4" name="TextBox 1"/>
          <p:cNvSpPr txBox="1"/>
          <p:nvPr/>
        </p:nvSpPr>
        <p:spPr>
          <a:xfrm>
            <a:off x="539923" y="134362"/>
            <a:ext cx="5309160" cy="54407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200">
                <a:latin typeface="Times New Roman"/>
                <a:ea typeface="Times New Roman"/>
                <a:cs typeface="Times New Roman"/>
                <a:sym typeface="Times New Roman"/>
              </a:defRPr>
            </a:lvl1pPr>
          </a:lstStyle>
          <a:p>
            <a:pPr/>
            <a:r>
              <a:t>Conclusion</a:t>
            </a:r>
          </a:p>
        </p:txBody>
      </p:sp>
      <p:sp>
        <p:nvSpPr>
          <p:cNvPr id="145" name="Rectangle 2"/>
          <p:cNvSpPr txBox="1"/>
          <p:nvPr/>
        </p:nvSpPr>
        <p:spPr>
          <a:xfrm>
            <a:off x="408017" y="1190858"/>
            <a:ext cx="8045465" cy="8662464"/>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50000"/>
              </a:lnSpc>
              <a:defRPr sz="1250">
                <a:latin typeface="Times New Roman"/>
                <a:ea typeface="Times New Roman"/>
                <a:cs typeface="Times New Roman"/>
                <a:sym typeface="Times New Roman"/>
              </a:defRPr>
            </a:pPr>
            <a:r>
              <a:t>             </a:t>
            </a:r>
            <a:r>
              <a:rPr sz="2150"/>
              <a:t>  In conclusion, our drawing tool, known as the Blending Palette, is a dynamic gateway for users to express their creative visions and convey ideas through captivating visual representations. Whether in the form of software or a physical instrument, this tool empowers artists, designers, and creators across various domains.</a:t>
            </a:r>
            <a:endParaRPr sz="2150"/>
          </a:p>
          <a:p>
            <a:pPr defTabSz="457200">
              <a:lnSpc>
                <a:spcPct val="150000"/>
              </a:lnSpc>
              <a:spcBef>
                <a:spcPts val="2000"/>
              </a:spcBef>
              <a:defRPr sz="2150">
                <a:latin typeface="Times New Roman"/>
                <a:ea typeface="Times New Roman"/>
                <a:cs typeface="Times New Roman"/>
                <a:sym typeface="Times New Roman"/>
              </a:defRPr>
            </a:pPr>
            <a:r>
              <a:t>The Blending Palette offers a multitude of features, including canvas drawing with customizable line thicknesses and colors, a versatile color palette, and an array of brush shapes, from pencils to spray paint. Users can effortlessly draw basic shapes, add text to their creations, and utilize the eraser for precise editing. Furthermore, the tool supports undo/redo functionalities, ensuring that no creative idea is lost.</a:t>
            </a:r>
          </a:p>
          <a:p>
            <a:pPr defTabSz="457200">
              <a:lnSpc>
                <a:spcPct val="150000"/>
              </a:lnSpc>
              <a:defRPr sz="1200">
                <a:latin typeface="Times New Roman"/>
                <a:ea typeface="Times New Roman"/>
                <a:cs typeface="Times New Roman"/>
                <a:sym typeface="Times New Roman"/>
              </a:defRPr>
            </a:pPr>
            <a:endParaRPr sz="3500"/>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t>           </a:t>
            </a:r>
          </a:p>
          <a:p>
            <a:pPr>
              <a:defRPr sz="3500">
                <a:latin typeface="Times New Roman"/>
                <a:ea typeface="Times New Roman"/>
                <a:cs typeface="Times New Roman"/>
                <a:sym typeface="Times New Roman"/>
              </a:defRPr>
            </a:pPr>
          </a:p>
          <a:p>
            <a:pPr>
              <a:defRPr sz="4600">
                <a:latin typeface="Times New Roman"/>
                <a:ea typeface="Times New Roman"/>
                <a:cs typeface="Times New Roman"/>
                <a:sym typeface="Times New Roman"/>
              </a:defRPr>
            </a:pPr>
            <a:endParaRPr sz="2000"/>
          </a:p>
          <a:p>
            <a:pPr>
              <a:defRPr sz="4600">
                <a:latin typeface="Times New Roman"/>
                <a:ea typeface="Times New Roman"/>
                <a:cs typeface="Times New Roman"/>
                <a:sym typeface="Times New Roman"/>
              </a:defRPr>
            </a:pPr>
            <a:endParaRPr sz="2000"/>
          </a:p>
        </p:txBody>
      </p:sp>
    </p:spTree>
  </p:cSld>
  <p:clrMapOvr>
    <a:masterClrMapping/>
  </p:clrMapOvr>
  <p:transition xmlns:p14="http://schemas.microsoft.com/office/powerpoint/2010/main" spd="med" advClick="0" advTm="4000"/>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7" name="Text"/>
          <p:cNvSpPr txBox="1"/>
          <p:nvPr/>
        </p:nvSpPr>
        <p:spPr>
          <a:xfrm>
            <a:off x="4331122" y="3262456"/>
            <a:ext cx="481756" cy="333088"/>
          </a:xfrm>
          <a:prstGeom prst="rect">
            <a:avLst/>
          </a:prstGeom>
          <a:ln w="12700">
            <a:miter lim="400000"/>
          </a:ln>
        </p:spPr>
        <p:txBody>
          <a:bodyPr wrap="none" lIns="45719" rIns="45719">
            <a:spAutoFit/>
          </a:bodyPr>
          <a:lstStyle/>
          <a:p>
            <a:pPr/>
          </a:p>
        </p:txBody>
      </p:sp>
      <p:sp>
        <p:nvSpPr>
          <p:cNvPr id="148" name="Saving drawings as PNG images is made simple, and the responsive design guarantees that users can unleash their creativity on any device. The user-friendly interface, coupled with customization options for line thickness and background color, enhances th"/>
          <p:cNvSpPr txBox="1"/>
          <p:nvPr/>
        </p:nvSpPr>
        <p:spPr>
          <a:xfrm>
            <a:off x="30104" y="919698"/>
            <a:ext cx="9161418" cy="6208116"/>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lnSpc>
                <a:spcPct val="150000"/>
              </a:lnSpc>
              <a:spcBef>
                <a:spcPts val="2000"/>
              </a:spcBef>
              <a:defRPr sz="2500">
                <a:latin typeface="Times New Roman"/>
                <a:ea typeface="Times New Roman"/>
                <a:cs typeface="Times New Roman"/>
                <a:sym typeface="Times New Roman"/>
              </a:defRPr>
            </a:pPr>
            <a:r>
              <a:t>Saving drawings as PNG images is made simple, and the responsive design guarantees that users can unleash their creativity on any device. The user-friendly interface, coupled with customization options for line thickness and background color, enhances the personalization of artworks.</a:t>
            </a:r>
          </a:p>
          <a:p>
            <a:pPr defTabSz="457200">
              <a:lnSpc>
                <a:spcPct val="150000"/>
              </a:lnSpc>
              <a:spcBef>
                <a:spcPts val="2000"/>
              </a:spcBef>
              <a:defRPr sz="2500">
                <a:latin typeface="Times New Roman"/>
                <a:ea typeface="Times New Roman"/>
                <a:cs typeface="Times New Roman"/>
                <a:sym typeface="Times New Roman"/>
              </a:defRPr>
            </a:pPr>
            <a:r>
              <a:t>As a bonus feature, we've integrated document conversion capabilities, allowing users to transform PDFs into editable Word documents and vice versa. This holistic approach distinguishes our tool, offering a one-stop solution for both creative and document-related tasks.</a:t>
            </a:r>
          </a:p>
        </p:txBody>
      </p:sp>
    </p:spTree>
  </p:cSld>
  <p:clrMapOvr>
    <a:masterClrMapping/>
  </p:clrMapOvr>
  <mc:AlternateContent xmlns:mc="http://schemas.openxmlformats.org/markup-compatibility/2006">
    <mc:Choice xmlns:p14="http://schemas.microsoft.com/office/powerpoint/2010/main" Requires="p14">
      <p:transition spd="fast" advClick="1" p14:dur="250">
        <p:fade/>
      </p:transition>
    </mc:Choice>
    <mc:Fallback>
      <p:transition spd="fast">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0" name="The Blending Palette is not just a drawing tool; it's a platform that transcends traditional boundaries, fostering artistic expression and practical utility in a harmonious blend of art and technology. In the ever-evolving digital landscape, our tool emp"/>
          <p:cNvSpPr txBox="1"/>
          <p:nvPr/>
        </p:nvSpPr>
        <p:spPr>
          <a:xfrm>
            <a:off x="29710" y="833064"/>
            <a:ext cx="9084579" cy="626202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defTabSz="457200">
              <a:lnSpc>
                <a:spcPct val="150000"/>
              </a:lnSpc>
              <a:spcBef>
                <a:spcPts val="2000"/>
              </a:spcBef>
              <a:defRPr sz="2400">
                <a:latin typeface="Times New Roman"/>
                <a:ea typeface="Times New Roman"/>
                <a:cs typeface="Times New Roman"/>
                <a:sym typeface="Times New Roman"/>
              </a:defRPr>
            </a:pPr>
            <a:r>
              <a:t>The Blending Palette is not just a drawing tool; it's a platform that transcends traditional boundaries, fostering artistic expression and practical utility in a harmonious blend of art and technology. In the ever-evolving digital landscape, our tool empowers users to explore endless creative possibilities while contributing to environmental sustainability through the reduction of paper consumption.</a:t>
            </a:r>
          </a:p>
          <a:p>
            <a:pPr defTabSz="457200">
              <a:lnSpc>
                <a:spcPct val="150000"/>
              </a:lnSpc>
              <a:defRPr sz="2400">
                <a:latin typeface="Times New Roman"/>
                <a:ea typeface="Times New Roman"/>
                <a:cs typeface="Times New Roman"/>
                <a:sym typeface="Times New Roman"/>
              </a:defRPr>
            </a:pPr>
            <a:r>
              <a:t>It's a testament to the synergy between creativity and technology, and it's designed to cater to the diverse needs of users in the digital age, ensuring a seamless and satisfying user experience for artists, professionals, and enthusiasts alike. With the Blending Palette, every stroke becomes a story, and every shape is a canvas for the soul's expression.</a:t>
            </a:r>
          </a:p>
        </p:txBody>
      </p:sp>
    </p:spTree>
  </p:cSld>
  <p:clrMapOvr>
    <a:masterClrMapping/>
  </p:clrMapOvr>
  <p:transition xmlns:p14="http://schemas.microsoft.com/office/powerpoint/2010/main" spd="med" advClick="1"/>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TextBox 1"/>
          <p:cNvSpPr txBox="1"/>
          <p:nvPr/>
        </p:nvSpPr>
        <p:spPr>
          <a:xfrm>
            <a:off x="833170" y="147062"/>
            <a:ext cx="5309161" cy="54407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200">
                <a:latin typeface="Times New Roman"/>
                <a:ea typeface="Times New Roman"/>
                <a:cs typeface="Times New Roman"/>
                <a:sym typeface="Times New Roman"/>
              </a:defRPr>
            </a:lvl1pPr>
          </a:lstStyle>
          <a:p>
            <a:pPr/>
            <a:r>
              <a:t>References/Links used</a:t>
            </a:r>
          </a:p>
        </p:txBody>
      </p:sp>
      <p:sp>
        <p:nvSpPr>
          <p:cNvPr id="153" name="Rectangle 2"/>
          <p:cNvSpPr txBox="1"/>
          <p:nvPr/>
        </p:nvSpPr>
        <p:spPr>
          <a:xfrm>
            <a:off x="441255" y="1196751"/>
            <a:ext cx="8045465" cy="594157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3200">
                <a:latin typeface="Times New Roman"/>
                <a:ea typeface="Times New Roman"/>
                <a:cs typeface="Times New Roman"/>
                <a:sym typeface="Times New Roman"/>
              </a:defRPr>
            </a:pPr>
          </a:p>
          <a:p>
            <a:pPr>
              <a:defRPr b="1" sz="3500">
                <a:latin typeface="Times New Roman"/>
                <a:ea typeface="Times New Roman"/>
                <a:cs typeface="Times New Roman"/>
                <a:sym typeface="Times New Roman"/>
              </a:defRPr>
            </a:pPr>
            <a:r>
              <a:rPr b="0"/>
              <a:t>Image source :- </a:t>
            </a:r>
            <a:r>
              <a:rPr u="sng">
                <a:solidFill>
                  <a:srgbClr val="0000FF"/>
                </a:solidFill>
                <a:uFill>
                  <a:solidFill>
                    <a:srgbClr val="0000FF"/>
                  </a:solidFill>
                </a:uFill>
                <a:hlinkClick r:id="rId2" invalidUrl="" action="" tgtFrame="" tooltip="" history="1" highlightClick="0" endSnd="0"/>
              </a:rPr>
              <a:t>pexels.com</a:t>
            </a:r>
            <a:endParaRPr b="0"/>
          </a:p>
          <a:p>
            <a:pPr>
              <a:defRPr b="1" sz="3500">
                <a:latin typeface="Times New Roman"/>
                <a:ea typeface="Times New Roman"/>
                <a:cs typeface="Times New Roman"/>
                <a:sym typeface="Times New Roman"/>
              </a:defRPr>
            </a:pPr>
            <a:endParaRPr b="0"/>
          </a:p>
          <a:p>
            <a:pPr>
              <a:defRPr b="1" sz="3500">
                <a:latin typeface="Times New Roman"/>
                <a:ea typeface="Times New Roman"/>
                <a:cs typeface="Times New Roman"/>
                <a:sym typeface="Times New Roman"/>
              </a:defRPr>
            </a:pPr>
            <a:endParaRPr b="0"/>
          </a:p>
          <a:p>
            <a:pPr>
              <a:defRPr b="1" sz="3500">
                <a:latin typeface="Times New Roman"/>
                <a:ea typeface="Times New Roman"/>
                <a:cs typeface="Times New Roman"/>
                <a:sym typeface="Times New Roman"/>
              </a:defRPr>
            </a:pPr>
            <a:r>
              <a:rPr b="0"/>
              <a:t>HTML,CSS and JAVASCRIPT :- Took a bit help from youtube and examined other drawing tools such as sketchpad , etc.</a:t>
            </a:r>
            <a:endParaRPr b="0"/>
          </a:p>
          <a:p>
            <a:pPr>
              <a:defRPr b="1" sz="3200">
                <a:latin typeface="Times New Roman"/>
                <a:ea typeface="Times New Roman"/>
                <a:cs typeface="Times New Roman"/>
                <a:sym typeface="Times New Roman"/>
              </a:defRPr>
            </a:pPr>
            <a:endParaRPr b="0"/>
          </a:p>
          <a:p>
            <a:pPr>
              <a:defRPr b="1" sz="3200">
                <a:latin typeface="Times New Roman"/>
                <a:ea typeface="Times New Roman"/>
                <a:cs typeface="Times New Roman"/>
                <a:sym typeface="Times New Roman"/>
              </a:defRPr>
            </a:pPr>
            <a:endParaRPr b="0"/>
          </a:p>
          <a:p>
            <a:pPr>
              <a:defRPr b="1" sz="3200">
                <a:latin typeface="Times New Roman"/>
                <a:ea typeface="Times New Roman"/>
                <a:cs typeface="Times New Roman"/>
                <a:sym typeface="Times New Roman"/>
              </a:defRPr>
            </a:pPr>
            <a:endParaRPr b="0"/>
          </a:p>
          <a:p>
            <a:pPr>
              <a:defRPr b="1" sz="3200">
                <a:latin typeface="Times New Roman"/>
                <a:ea typeface="Times New Roman"/>
                <a:cs typeface="Times New Roman"/>
                <a:sym typeface="Times New Roman"/>
              </a:defRPr>
            </a:pPr>
            <a:endParaRPr b="0"/>
          </a:p>
        </p:txBody>
      </p:sp>
    </p:spTree>
  </p:cSld>
  <p:clrMapOvr>
    <a:masterClrMapping/>
  </p:clrMapOvr>
  <p:transition xmlns:p14="http://schemas.microsoft.com/office/powerpoint/2010/main" spd="med" advClick="0" advTm="4000"/>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55" name="Picture 10" descr="Picture 10"/>
          <p:cNvPicPr>
            <a:picLocks noChangeAspect="1"/>
          </p:cNvPicPr>
          <p:nvPr/>
        </p:nvPicPr>
        <p:blipFill>
          <a:blip r:embed="rId2">
            <a:extLst/>
          </a:blip>
          <a:srcRect l="0" t="0" r="0" b="438"/>
          <a:stretch>
            <a:fillRect/>
          </a:stretch>
        </p:blipFill>
        <p:spPr>
          <a:xfrm>
            <a:off x="0" y="857231"/>
            <a:ext cx="9144000" cy="5761079"/>
          </a:xfrm>
          <a:prstGeom prst="rect">
            <a:avLst/>
          </a:prstGeom>
          <a:ln w="25400">
            <a:solidFill>
              <a:srgbClr val="DDDDDD"/>
            </a:solidFill>
            <a:miter lim="400000"/>
          </a:ln>
        </p:spPr>
      </p:pic>
    </p:spTree>
  </p:cSld>
  <p:clrMapOvr>
    <a:masterClrMapping/>
  </p:clrMapOvr>
  <mc:AlternateContent xmlns:mc="http://schemas.openxmlformats.org/markup-compatibility/2006">
    <mc:Choice xmlns:p14="http://schemas.microsoft.com/office/powerpoint/2010/main" Requires="p14">
      <p:transition spd="fast" advClick="1" p14:dur="250">
        <p:fade/>
      </p:transition>
    </mc:Choice>
    <mc:Fallback>
      <p:transition spd="fast">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1" name="TextBox 1"/>
          <p:cNvSpPr txBox="1"/>
          <p:nvPr/>
        </p:nvSpPr>
        <p:spPr>
          <a:xfrm>
            <a:off x="611013" y="147062"/>
            <a:ext cx="5309160" cy="54407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200">
                <a:latin typeface="Times New Roman"/>
                <a:ea typeface="Times New Roman"/>
                <a:cs typeface="Times New Roman"/>
                <a:sym typeface="Times New Roman"/>
              </a:defRPr>
            </a:lvl1pPr>
          </a:lstStyle>
          <a:p>
            <a:pPr/>
            <a:r>
              <a:t>Introduction</a:t>
            </a:r>
          </a:p>
        </p:txBody>
      </p:sp>
      <p:sp>
        <p:nvSpPr>
          <p:cNvPr id="82" name="Rectangle 2"/>
          <p:cNvSpPr txBox="1"/>
          <p:nvPr/>
        </p:nvSpPr>
        <p:spPr>
          <a:xfrm>
            <a:off x="415973" y="934462"/>
            <a:ext cx="8045465" cy="5660558"/>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3500">
                <a:latin typeface="Times New Roman"/>
                <a:ea typeface="Times New Roman"/>
                <a:cs typeface="Times New Roman"/>
                <a:sym typeface="Times New Roman"/>
              </a:defRPr>
            </a:pPr>
            <a:r>
              <a:t>BLENDING PALETTE - Your ultimate drawing tool for creative blending…..</a:t>
            </a: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t>Which is built by our amazing team members- Nimit Gulati , Nitasha ,Nitpreet Singh.</a:t>
            </a:r>
          </a:p>
          <a:p>
            <a:pPr>
              <a:defRPr sz="3500">
                <a:latin typeface="Times New Roman"/>
                <a:ea typeface="Times New Roman"/>
                <a:cs typeface="Times New Roman"/>
                <a:sym typeface="Times New Roman"/>
              </a:defRPr>
            </a:pPr>
          </a:p>
          <a:p>
            <a:pPr>
              <a:defRPr sz="3500">
                <a:latin typeface="Times New Roman"/>
                <a:ea typeface="Times New Roman"/>
                <a:cs typeface="Times New Roman"/>
                <a:sym typeface="Times New Roman"/>
              </a:defRPr>
            </a:pPr>
            <a:r>
              <a:t>Welcome to the future of digital creativity! Our innovative drawing tool blending palette redefines artistic expression, allowing you to effortlessly create shapes </a:t>
            </a:r>
          </a:p>
        </p:txBody>
      </p:sp>
    </p:spTree>
  </p:cSld>
  <p:clrMapOvr>
    <a:masterClrMapping/>
  </p:clrMapOvr>
  <mc:AlternateContent xmlns:mc="http://schemas.openxmlformats.org/markup-compatibility/2006">
    <mc:Choice xmlns:p14="http://schemas.microsoft.com/office/powerpoint/2010/main" Requires="p14">
      <p:transition spd="fast" advClick="0" advTm="4000" p14:dur="250">
        <p:fade/>
      </p:transition>
    </mc:Choice>
    <mc:Fallback>
      <p:transition spd="fast">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4" name="and drawings with a variety of pen styles and shapes. This seamless fusion of traditional artistry and technology opens up a world of limitless possibilities. Whether you're a budding artist, an experienced illustrator, or simply a creative spirit, this "/>
          <p:cNvSpPr txBox="1"/>
          <p:nvPr/>
        </p:nvSpPr>
        <p:spPr>
          <a:xfrm>
            <a:off x="172335" y="960671"/>
            <a:ext cx="9107871" cy="566055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500">
                <a:latin typeface="Times New Roman"/>
                <a:ea typeface="Times New Roman"/>
                <a:cs typeface="Times New Roman"/>
                <a:sym typeface="Times New Roman"/>
              </a:defRPr>
            </a:lvl1pPr>
          </a:lstStyle>
          <a:p>
            <a:pPr/>
            <a:r>
              <a:t>and drawings with a variety of pen styles and shapes. This seamless fusion of traditional artistry and technology opens up a world of limitless possibilities. Whether you're a budding artist, an experienced illustrator, or simply a creative spirit, this tool is your ultimate companion. Bid farewell to the constraints of traditional supplies and embrace a realm where your imagination knows no bounds. Discover how every stroke and shape can become a masterpiece in this transformative digital art experience.</a:t>
            </a:r>
          </a:p>
        </p:txBody>
      </p:sp>
    </p:spTree>
  </p:cSld>
  <p:clrMapOvr>
    <a:masterClrMapping/>
  </p:clrMapOvr>
  <mc:AlternateContent xmlns:mc="http://schemas.openxmlformats.org/markup-compatibility/2006">
    <mc:Choice xmlns:p14="http://schemas.microsoft.com/office/powerpoint/2010/main" Requires="p14">
      <p:transition spd="fast" advClick="1" p14:dur="250">
        <p:fade/>
      </p:transition>
    </mc:Choice>
    <mc:Fallback>
      <p:transition spd="fast">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6" name="TextBox 1"/>
          <p:cNvSpPr txBox="1"/>
          <p:nvPr/>
        </p:nvSpPr>
        <p:spPr>
          <a:xfrm>
            <a:off x="522150" y="147062"/>
            <a:ext cx="5309160" cy="54407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200">
                <a:latin typeface="Times New Roman"/>
                <a:ea typeface="Times New Roman"/>
                <a:cs typeface="Times New Roman"/>
                <a:sym typeface="Times New Roman"/>
              </a:defRPr>
            </a:lvl1pPr>
          </a:lstStyle>
          <a:p>
            <a:pPr/>
            <a:r>
              <a:t>Problem Statement</a:t>
            </a:r>
          </a:p>
        </p:txBody>
      </p:sp>
      <p:sp>
        <p:nvSpPr>
          <p:cNvPr id="87" name="To enhance the creativity of art build of an artist in a digital way to save time and trees..…"/>
          <p:cNvSpPr txBox="1"/>
          <p:nvPr/>
        </p:nvSpPr>
        <p:spPr>
          <a:xfrm>
            <a:off x="-4182" y="1005840"/>
            <a:ext cx="9152364" cy="667205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2000"/>
            </a:pPr>
          </a:p>
          <a:p>
            <a:pPr>
              <a:defRPr sz="3500"/>
            </a:pPr>
            <a:r>
              <a:t>To enhance the creativity of art build of an artist in a digital way to save time and trees..</a:t>
            </a:r>
          </a:p>
          <a:p>
            <a:pPr>
              <a:defRPr sz="3500"/>
            </a:pPr>
          </a:p>
          <a:p>
            <a:pPr>
              <a:defRPr sz="3500"/>
            </a:pPr>
            <a:r>
              <a:t>Introducing our innovative drawing tool, a versatile and feature-packed application designed to empower your creative endeavors. Not only does it provide a seamless platform for unleashing your artistic talents, but it also boasts a powerful document conversion feature. </a:t>
            </a:r>
          </a:p>
          <a:p>
            <a:pPr>
              <a:defRPr sz="3100"/>
            </a:pPr>
          </a:p>
          <a:p>
            <a:pPr>
              <a:defRPr sz="3100"/>
            </a:pPr>
          </a:p>
          <a:p>
            <a:pPr>
              <a:defRPr sz="3100"/>
            </a:pPr>
            <a:r>
              <a:t>  </a:t>
            </a:r>
          </a:p>
        </p:txBody>
      </p:sp>
    </p:spTree>
  </p:cSld>
  <p:clrMapOvr>
    <a:masterClrMapping/>
  </p:clrMapOvr>
  <p:transition xmlns:p14="http://schemas.microsoft.com/office/powerpoint/2010/main" spd="med" advClick="0" advTm="4000"/>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89" name="With the ability to effortlessly transform PDF documents into editable Word files and vice versa, our tool bridges the gap between artistry and productivity."/>
          <p:cNvSpPr txBox="1"/>
          <p:nvPr/>
        </p:nvSpPr>
        <p:spPr>
          <a:xfrm>
            <a:off x="132039" y="1760672"/>
            <a:ext cx="8770372" cy="217773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500"/>
            </a:lvl1pPr>
          </a:lstStyle>
          <a:p>
            <a:pPr/>
            <a:r>
              <a:t> With the ability to effortlessly transform PDF documents into editable Word files and vice versa, our tool bridges the gap between artistry and productivity.</a:t>
            </a:r>
          </a:p>
        </p:txBody>
      </p:sp>
    </p:spTree>
  </p:cSld>
  <p:clrMapOvr>
    <a:masterClrMapping/>
  </p:clrMapOvr>
  <mc:AlternateContent xmlns:mc="http://schemas.openxmlformats.org/markup-compatibility/2006">
    <mc:Choice xmlns:p14="http://schemas.microsoft.com/office/powerpoint/2010/main" Requires="p14">
      <p:transition spd="fast" advClick="1" p14:dur="250">
        <p:fade/>
      </p:transition>
    </mc:Choice>
    <mc:Fallback>
      <p:transition spd="fast">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1" name="Whether you're a designer seeking inspiration or a professional needing efficient document management, our tool offers a comprehensive solution to cater to your needs. Welcome to a world where creativity meets functionality – all in one convenient packag"/>
          <p:cNvSpPr txBox="1"/>
          <p:nvPr/>
        </p:nvSpPr>
        <p:spPr>
          <a:xfrm>
            <a:off x="7864" y="1174176"/>
            <a:ext cx="9128272" cy="326993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500"/>
            </a:lvl1pPr>
          </a:lstStyle>
          <a:p>
            <a:pPr/>
            <a:r>
              <a:t>Whether you're a designer seeking inspiration or a professional needing efficient document management, our tool offers a comprehensive solution to cater to your needs. Welcome to a world where creativity meets functionality – all in one convenient package.</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3" name="TextBox 1"/>
          <p:cNvSpPr txBox="1"/>
          <p:nvPr/>
        </p:nvSpPr>
        <p:spPr>
          <a:xfrm>
            <a:off x="433287" y="147062"/>
            <a:ext cx="5309160" cy="544076"/>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b="1" sz="3200">
                <a:latin typeface="Times New Roman"/>
                <a:ea typeface="Times New Roman"/>
                <a:cs typeface="Times New Roman"/>
                <a:sym typeface="Times New Roman"/>
              </a:defRPr>
            </a:lvl1pPr>
          </a:lstStyle>
          <a:p>
            <a:pPr/>
            <a:r>
              <a:t>Technical Details</a:t>
            </a:r>
          </a:p>
        </p:txBody>
      </p:sp>
      <p:sp>
        <p:nvSpPr>
          <p:cNvPr id="94" name="The HTML file defines the user interface, which includes a canvas for drawing, various buttons for actions like clearing the canvas, saving the artwork, using an eraser, and adding text. Users can choose different colors for drawing and adjust the line w"/>
          <p:cNvSpPr txBox="1"/>
          <p:nvPr/>
        </p:nvSpPr>
        <p:spPr>
          <a:xfrm>
            <a:off x="50" y="899322"/>
            <a:ext cx="9143900" cy="7160083"/>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1700"/>
            </a:pPr>
          </a:p>
          <a:p>
            <a:pPr>
              <a:defRPr sz="3500"/>
            </a:pPr>
            <a:r>
              <a:t>The HTML file defines the user interface, which includes a canvas for drawing, various buttons for actions like clearing the canvas, saving the artwork, using an eraser, and adding text. Users can choose different colors for drawing and adjust the line width. Additionally, there are shape-drawing options such as circles, rectangles, triangles, and squares. Users can select a shape, specify its size, and click on the canvas to draw the selected shape.</a:t>
            </a:r>
          </a:p>
          <a:p>
            <a:pPr>
              <a:defRPr sz="1900"/>
            </a:pPr>
          </a:p>
          <a:p>
            <a:pPr>
              <a:defRPr sz="1700"/>
            </a:pPr>
          </a:p>
          <a:p>
            <a:pPr>
              <a:defRPr sz="1700"/>
            </a:pPr>
          </a:p>
          <a:p>
            <a:pPr>
              <a:defRPr sz="1700"/>
            </a:pPr>
          </a:p>
        </p:txBody>
      </p:sp>
    </p:spTree>
  </p:cSld>
  <p:clrMapOvr>
    <a:masterClrMapping/>
  </p:clrMapOvr>
  <p:transition xmlns:p14="http://schemas.microsoft.com/office/powerpoint/2010/main" spd="med" advClick="0" advTm="4000"/>
</p:sld>
</file>

<file path=ppt/theme/theme1.xml><?xml version="1.0" encoding="utf-8"?>
<a:theme xmlns:a="http://schemas.openxmlformats.org/drawingml/2006/main" xmlns:r="http://schemas.openxmlformats.org/officeDocument/2006/relationships" name="Bubble Sort">
  <a:themeElements>
    <a:clrScheme name="Bubble Sor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Bubble Sort">
      <a:majorFont>
        <a:latin typeface="Calibri"/>
        <a:ea typeface="Calibri"/>
        <a:cs typeface="Calibri"/>
      </a:majorFont>
      <a:minorFont>
        <a:latin typeface="Helvetica"/>
        <a:ea typeface="Helvetica"/>
        <a:cs typeface="Helvetica"/>
      </a:minorFont>
    </a:fontScheme>
    <a:fmtScheme name="Bubble Sor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ubble Sort">
  <a:themeElements>
    <a:clrScheme name="Bubble Sort">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Bubble Sort">
      <a:majorFont>
        <a:latin typeface="Calibri"/>
        <a:ea typeface="Calibri"/>
        <a:cs typeface="Calibri"/>
      </a:majorFont>
      <a:minorFont>
        <a:latin typeface="Helvetica"/>
        <a:ea typeface="Helvetica"/>
        <a:cs typeface="Helvetica"/>
      </a:minorFont>
    </a:fontScheme>
    <a:fmtScheme name="Bubble Sor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